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theme/themeOverride4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73"/>
  </p:handoutMasterIdLst>
  <p:sldIdLst>
    <p:sldId id="391" r:id="rId2"/>
    <p:sldId id="355" r:id="rId3"/>
    <p:sldId id="354" r:id="rId4"/>
    <p:sldId id="356" r:id="rId5"/>
    <p:sldId id="361" r:id="rId6"/>
    <p:sldId id="362" r:id="rId7"/>
    <p:sldId id="363" r:id="rId8"/>
    <p:sldId id="289" r:id="rId9"/>
    <p:sldId id="338" r:id="rId10"/>
    <p:sldId id="366" r:id="rId11"/>
    <p:sldId id="352" r:id="rId12"/>
    <p:sldId id="353" r:id="rId13"/>
    <p:sldId id="365" r:id="rId14"/>
    <p:sldId id="385" r:id="rId15"/>
    <p:sldId id="389" r:id="rId16"/>
    <p:sldId id="335" r:id="rId17"/>
    <p:sldId id="336" r:id="rId18"/>
    <p:sldId id="358" r:id="rId19"/>
    <p:sldId id="359" r:id="rId20"/>
    <p:sldId id="360" r:id="rId21"/>
    <p:sldId id="379" r:id="rId22"/>
    <p:sldId id="314" r:id="rId23"/>
    <p:sldId id="299" r:id="rId24"/>
    <p:sldId id="296" r:id="rId25"/>
    <p:sldId id="263" r:id="rId26"/>
    <p:sldId id="337" r:id="rId27"/>
    <p:sldId id="300" r:id="rId28"/>
    <p:sldId id="368" r:id="rId29"/>
    <p:sldId id="266" r:id="rId30"/>
    <p:sldId id="380" r:id="rId31"/>
    <p:sldId id="271" r:id="rId32"/>
    <p:sldId id="315" r:id="rId33"/>
    <p:sldId id="369" r:id="rId34"/>
    <p:sldId id="270" r:id="rId35"/>
    <p:sldId id="343" r:id="rId36"/>
    <p:sldId id="344" r:id="rId37"/>
    <p:sldId id="367" r:id="rId38"/>
    <p:sldId id="370" r:id="rId39"/>
    <p:sldId id="303" r:id="rId40"/>
    <p:sldId id="316" r:id="rId41"/>
    <p:sldId id="317" r:id="rId42"/>
    <p:sldId id="274" r:id="rId43"/>
    <p:sldId id="345" r:id="rId44"/>
    <p:sldId id="351" r:id="rId45"/>
    <p:sldId id="371" r:id="rId46"/>
    <p:sldId id="305" r:id="rId47"/>
    <p:sldId id="306" r:id="rId48"/>
    <p:sldId id="320" r:id="rId49"/>
    <p:sldId id="307" r:id="rId50"/>
    <p:sldId id="321" r:id="rId51"/>
    <p:sldId id="372" r:id="rId52"/>
    <p:sldId id="308" r:id="rId53"/>
    <p:sldId id="346" r:id="rId54"/>
    <p:sldId id="381" r:id="rId55"/>
    <p:sldId id="374" r:id="rId56"/>
    <p:sldId id="350" r:id="rId57"/>
    <p:sldId id="383" r:id="rId58"/>
    <p:sldId id="375" r:id="rId59"/>
    <p:sldId id="310" r:id="rId60"/>
    <p:sldId id="382" r:id="rId61"/>
    <p:sldId id="339" r:id="rId62"/>
    <p:sldId id="376" r:id="rId63"/>
    <p:sldId id="311" r:id="rId64"/>
    <p:sldId id="340" r:id="rId65"/>
    <p:sldId id="377" r:id="rId66"/>
    <p:sldId id="312" r:id="rId67"/>
    <p:sldId id="378" r:id="rId68"/>
    <p:sldId id="341" r:id="rId69"/>
    <p:sldId id="384" r:id="rId70"/>
    <p:sldId id="322" r:id="rId71"/>
    <p:sldId id="392" r:id="rId72"/>
  </p:sldIdLst>
  <p:sldSz cx="9144000" cy="6858000" type="screen4x3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que Rodriguez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3BA38B-B7DA-4A75-9C27-60CAB299AAE5}" type="doc">
      <dgm:prSet loTypeId="urn:microsoft.com/office/officeart/2005/8/layout/default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s-CR"/>
        </a:p>
      </dgm:t>
    </dgm:pt>
    <dgm:pt modelId="{6DE07E44-1AB4-4204-91BE-149C719EE97A}">
      <dgm:prSet phldrT="[Texto]"/>
      <dgm:spPr/>
      <dgm:t>
        <a:bodyPr/>
        <a:lstStyle/>
        <a:p>
          <a:r>
            <a:rPr lang="es-CR" dirty="0" smtClean="0">
              <a:latin typeface="Arial" panose="020B0604020202020204" pitchFamily="34" charset="0"/>
              <a:cs typeface="Arial" panose="020B0604020202020204" pitchFamily="34" charset="0"/>
            </a:rPr>
            <a:t>Aprobado</a:t>
          </a:r>
          <a:endParaRPr lang="es-C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452CB4-828E-4041-95AA-09493C8661FC}" type="parTrans" cxnId="{51ED23FE-3303-4ECE-A50B-8BA27C383E5A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3862A5-37D1-40F6-9BBD-FCAB08CCAA98}" type="sibTrans" cxnId="{51ED23FE-3303-4ECE-A50B-8BA27C383E5A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A78F29-945E-44CF-88ED-5DCA837931DD}">
      <dgm:prSet phldrT="[Texto]"/>
      <dgm:spPr/>
      <dgm:t>
        <a:bodyPr/>
        <a:lstStyle/>
        <a:p>
          <a:r>
            <a:rPr lang="es-CR" dirty="0" smtClean="0">
              <a:latin typeface="Arial" panose="020B0604020202020204" pitchFamily="34" charset="0"/>
              <a:cs typeface="Arial" panose="020B0604020202020204" pitchFamily="34" charset="0"/>
            </a:rPr>
            <a:t>Devuelto para modificaciones</a:t>
          </a:r>
          <a:endParaRPr lang="es-C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132BCC-0F50-42E0-AC80-FE086E5C3763}" type="parTrans" cxnId="{A52DA738-8C06-4427-A1EC-CED6623BE8D5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E045E8-3A63-40B0-B600-98C0C6739B4D}" type="sibTrans" cxnId="{A52DA738-8C06-4427-A1EC-CED6623BE8D5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2D24DF-767F-4766-8674-953813DE59DB}">
      <dgm:prSet phldrT="[Texto]"/>
      <dgm:spPr/>
      <dgm:t>
        <a:bodyPr/>
        <a:lstStyle/>
        <a:p>
          <a:r>
            <a:rPr lang="es-CR" dirty="0" smtClean="0">
              <a:latin typeface="Arial" panose="020B0604020202020204" pitchFamily="34" charset="0"/>
              <a:cs typeface="Arial" panose="020B0604020202020204" pitchFamily="34" charset="0"/>
            </a:rPr>
            <a:t>Rechazado</a:t>
          </a:r>
          <a:endParaRPr lang="es-CR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34388F-F45C-4C3D-AA6D-7792E53DB52F}" type="parTrans" cxnId="{6245FEF9-9BA3-4938-A6DF-0773D917F504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0AF7F9-8348-483C-ACAF-3D27C2B6749A}" type="sibTrans" cxnId="{6245FEF9-9BA3-4938-A6DF-0773D917F504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292D17-A605-4CAE-9DC0-6776A11BF9AE}" type="pres">
      <dgm:prSet presAssocID="{A83BA38B-B7DA-4A75-9C27-60CAB299AA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19116F25-0220-4355-8B82-BAE94417EA43}" type="pres">
      <dgm:prSet presAssocID="{6DE07E44-1AB4-4204-91BE-149C719EE97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D10FDC2-5717-40D9-8938-46F9F9252A85}" type="pres">
      <dgm:prSet presAssocID="{F83862A5-37D1-40F6-9BBD-FCAB08CCAA98}" presName="sibTrans" presStyleCnt="0"/>
      <dgm:spPr/>
    </dgm:pt>
    <dgm:pt modelId="{3367F48F-416A-4611-A1DB-341E202AE80A}" type="pres">
      <dgm:prSet presAssocID="{A1A78F29-945E-44CF-88ED-5DCA837931D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BF2A425-0A7B-4623-A06C-CAFFA124A2C0}" type="pres">
      <dgm:prSet presAssocID="{38E045E8-3A63-40B0-B600-98C0C6739B4D}" presName="sibTrans" presStyleCnt="0"/>
      <dgm:spPr/>
    </dgm:pt>
    <dgm:pt modelId="{68277F76-1CFD-40B0-9680-34142AD6B87D}" type="pres">
      <dgm:prSet presAssocID="{302D24DF-767F-4766-8674-953813DE59D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0453AAC9-8FC6-42E4-B3B0-4093640356E7}" type="presOf" srcId="{6DE07E44-1AB4-4204-91BE-149C719EE97A}" destId="{19116F25-0220-4355-8B82-BAE94417EA43}" srcOrd="0" destOrd="0" presId="urn:microsoft.com/office/officeart/2005/8/layout/default"/>
    <dgm:cxn modelId="{0C8F2D61-66E0-47E2-ADF3-8813051502FE}" type="presOf" srcId="{A83BA38B-B7DA-4A75-9C27-60CAB299AAE5}" destId="{31292D17-A605-4CAE-9DC0-6776A11BF9AE}" srcOrd="0" destOrd="0" presId="urn:microsoft.com/office/officeart/2005/8/layout/default"/>
    <dgm:cxn modelId="{6245FEF9-9BA3-4938-A6DF-0773D917F504}" srcId="{A83BA38B-B7DA-4A75-9C27-60CAB299AAE5}" destId="{302D24DF-767F-4766-8674-953813DE59DB}" srcOrd="2" destOrd="0" parTransId="{0334388F-F45C-4C3D-AA6D-7792E53DB52F}" sibTransId="{E30AF7F9-8348-483C-ACAF-3D27C2B6749A}"/>
    <dgm:cxn modelId="{51ED23FE-3303-4ECE-A50B-8BA27C383E5A}" srcId="{A83BA38B-B7DA-4A75-9C27-60CAB299AAE5}" destId="{6DE07E44-1AB4-4204-91BE-149C719EE97A}" srcOrd="0" destOrd="0" parTransId="{8D452CB4-828E-4041-95AA-09493C8661FC}" sibTransId="{F83862A5-37D1-40F6-9BBD-FCAB08CCAA98}"/>
    <dgm:cxn modelId="{6493E5C1-E2BF-4352-B497-E5BF6E0C2B30}" type="presOf" srcId="{302D24DF-767F-4766-8674-953813DE59DB}" destId="{68277F76-1CFD-40B0-9680-34142AD6B87D}" srcOrd="0" destOrd="0" presId="urn:microsoft.com/office/officeart/2005/8/layout/default"/>
    <dgm:cxn modelId="{47948907-F835-40CE-8584-64FB7E5540EA}" type="presOf" srcId="{A1A78F29-945E-44CF-88ED-5DCA837931DD}" destId="{3367F48F-416A-4611-A1DB-341E202AE80A}" srcOrd="0" destOrd="0" presId="urn:microsoft.com/office/officeart/2005/8/layout/default"/>
    <dgm:cxn modelId="{A52DA738-8C06-4427-A1EC-CED6623BE8D5}" srcId="{A83BA38B-B7DA-4A75-9C27-60CAB299AAE5}" destId="{A1A78F29-945E-44CF-88ED-5DCA837931DD}" srcOrd="1" destOrd="0" parTransId="{2F132BCC-0F50-42E0-AC80-FE086E5C3763}" sibTransId="{38E045E8-3A63-40B0-B600-98C0C6739B4D}"/>
    <dgm:cxn modelId="{F8A9A007-86B4-4B14-A44A-7345A8CF36EF}" type="presParOf" srcId="{31292D17-A605-4CAE-9DC0-6776A11BF9AE}" destId="{19116F25-0220-4355-8B82-BAE94417EA43}" srcOrd="0" destOrd="0" presId="urn:microsoft.com/office/officeart/2005/8/layout/default"/>
    <dgm:cxn modelId="{5C29A66B-2F0B-441F-A995-935E106A02CC}" type="presParOf" srcId="{31292D17-A605-4CAE-9DC0-6776A11BF9AE}" destId="{9D10FDC2-5717-40D9-8938-46F9F9252A85}" srcOrd="1" destOrd="0" presId="urn:microsoft.com/office/officeart/2005/8/layout/default"/>
    <dgm:cxn modelId="{474758EA-196D-4FDD-BF51-DD3FD5F33E15}" type="presParOf" srcId="{31292D17-A605-4CAE-9DC0-6776A11BF9AE}" destId="{3367F48F-416A-4611-A1DB-341E202AE80A}" srcOrd="2" destOrd="0" presId="urn:microsoft.com/office/officeart/2005/8/layout/default"/>
    <dgm:cxn modelId="{DD5496F5-8A4E-4171-B24B-AFFF87F7BEEA}" type="presParOf" srcId="{31292D17-A605-4CAE-9DC0-6776A11BF9AE}" destId="{7BF2A425-0A7B-4623-A06C-CAFFA124A2C0}" srcOrd="3" destOrd="0" presId="urn:microsoft.com/office/officeart/2005/8/layout/default"/>
    <dgm:cxn modelId="{36737404-F75B-478D-B613-FFBDEC826215}" type="presParOf" srcId="{31292D17-A605-4CAE-9DC0-6776A11BF9AE}" destId="{68277F76-1CFD-40B0-9680-34142AD6B87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16F25-0220-4355-8B82-BAE94417EA43}">
      <dsp:nvSpPr>
        <dsp:cNvPr id="0" name=""/>
        <dsp:cNvSpPr/>
      </dsp:nvSpPr>
      <dsp:spPr>
        <a:xfrm>
          <a:off x="1146146" y="376"/>
          <a:ext cx="2195867" cy="131752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Aprobado</a:t>
          </a:r>
          <a:endParaRPr lang="es-CR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6146" y="376"/>
        <a:ext cx="2195867" cy="1317520"/>
      </dsp:txXfrm>
    </dsp:sp>
    <dsp:sp modelId="{3367F48F-416A-4611-A1DB-341E202AE80A}">
      <dsp:nvSpPr>
        <dsp:cNvPr id="0" name=""/>
        <dsp:cNvSpPr/>
      </dsp:nvSpPr>
      <dsp:spPr>
        <a:xfrm>
          <a:off x="1146146" y="1537483"/>
          <a:ext cx="2195867" cy="131752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Devuelto para modificaciones</a:t>
          </a:r>
          <a:endParaRPr lang="es-CR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6146" y="1537483"/>
        <a:ext cx="2195867" cy="1317520"/>
      </dsp:txXfrm>
    </dsp:sp>
    <dsp:sp modelId="{68277F76-1CFD-40B0-9680-34142AD6B87D}">
      <dsp:nvSpPr>
        <dsp:cNvPr id="0" name=""/>
        <dsp:cNvSpPr/>
      </dsp:nvSpPr>
      <dsp:spPr>
        <a:xfrm>
          <a:off x="1146146" y="3074590"/>
          <a:ext cx="2195867" cy="131752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240958"/>
                <a:satOff val="-5040"/>
                <a:lumOff val="28042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40958"/>
                <a:satOff val="-5040"/>
                <a:lumOff val="28042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40958"/>
                <a:satOff val="-5040"/>
                <a:lumOff val="2804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Rechazado</a:t>
          </a:r>
          <a:endParaRPr lang="es-CR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46146" y="3074590"/>
        <a:ext cx="2195867" cy="1317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30DE2-36DE-4DE3-85F5-98DC179DD8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60232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805490"/>
            <a:ext cx="9144000" cy="36036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lang="es-CR" sz="2400" kern="1200" dirty="0">
                <a:solidFill>
                  <a:srgbClr val="114D8B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TITULO</a:t>
            </a:r>
            <a:endParaRPr lang="es-CR" dirty="0"/>
          </a:p>
        </p:txBody>
      </p:sp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685800" y="2382754"/>
            <a:ext cx="7772400" cy="2387600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Arial" pitchFamily="34" charset="0"/>
                <a:cs typeface="Arial" pitchFamily="34" charset="0"/>
              </a:defRPr>
            </a:lvl1pPr>
          </a:lstStyle>
          <a:p>
            <a:endParaRPr lang="es-CR" dirty="0">
              <a:solidFill>
                <a:srgbClr val="114D8B"/>
              </a:solidFill>
              <a:latin typeface="Avenir LT Std 55 Roman" panose="020B0503020203020204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332658"/>
            <a:ext cx="9144000" cy="12241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7" name="6 Imagen" descr="firma-horizontal-dos-lineas-cmky.png"/>
          <p:cNvPicPr>
            <a:picLocks noChangeAspect="1"/>
          </p:cNvPicPr>
          <p:nvPr/>
        </p:nvPicPr>
        <p:blipFill>
          <a:blip r:embed="rId2" cstate="print"/>
          <a:srcRect l="8550" t="19469" r="8550" b="17120"/>
          <a:stretch>
            <a:fillRect/>
          </a:stretch>
        </p:blipFill>
        <p:spPr>
          <a:xfrm>
            <a:off x="1043609" y="476675"/>
            <a:ext cx="2304256" cy="914925"/>
          </a:xfrm>
          <a:prstGeom prst="rect">
            <a:avLst/>
          </a:prstGeom>
        </p:spPr>
      </p:pic>
      <p:pic>
        <p:nvPicPr>
          <p:cNvPr id="12" name="11 Imagen" descr="Logo-EAN-201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524690"/>
            <a:ext cx="3960440" cy="81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81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46E83E-446C-45C6-985E-B8AC22D41D51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0"/>
            <a:ext cx="9144000" cy="6854000"/>
          </a:xfrm>
          <a:prstGeom prst="rect">
            <a:avLst/>
          </a:prstGeom>
        </p:spPr>
      </p:pic>
      <p:sp>
        <p:nvSpPr>
          <p:cNvPr id="15" name="14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2780928"/>
            <a:ext cx="9144000" cy="8639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 PRINCIPAL</a:t>
            </a:r>
            <a:endParaRPr lang="es-CR" dirty="0"/>
          </a:p>
        </p:txBody>
      </p:sp>
      <p:sp>
        <p:nvSpPr>
          <p:cNvPr id="17" name="16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805488"/>
            <a:ext cx="9144000" cy="360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296999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628651" y="877335"/>
            <a:ext cx="7886700" cy="813359"/>
          </a:xfrm>
          <a:prstGeom prst="rect">
            <a:avLst/>
          </a:prstGeom>
        </p:spPr>
        <p:txBody>
          <a:bodyPr/>
          <a:lstStyle/>
          <a:p>
            <a:endParaRPr lang="es-CR" dirty="0">
              <a:solidFill>
                <a:srgbClr val="114D8B"/>
              </a:solidFill>
              <a:latin typeface="Avenir LT Std 65 Medium" panose="020B0603020203020204" pitchFamily="34" charset="0"/>
            </a:endParaRPr>
          </a:p>
        </p:txBody>
      </p:sp>
      <p:sp>
        <p:nvSpPr>
          <p:cNvPr id="7" name="Marcador de contenido 2"/>
          <p:cNvSpPr>
            <a:spLocks noGrp="1"/>
          </p:cNvSpPr>
          <p:nvPr>
            <p:ph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s-CR" dirty="0">
              <a:solidFill>
                <a:srgbClr val="114D8B"/>
              </a:solidFill>
              <a:latin typeface="Avenir LT Std 55 Roman" panose="020B0503020203020204" pitchFamily="34" charset="0"/>
            </a:endParaRPr>
          </a:p>
        </p:txBody>
      </p:sp>
      <p:pic>
        <p:nvPicPr>
          <p:cNvPr id="8" name="7 Imagen" descr="firma-horizontal-dos-lineas-cmky.png"/>
          <p:cNvPicPr>
            <a:picLocks noChangeAspect="1"/>
          </p:cNvPicPr>
          <p:nvPr/>
        </p:nvPicPr>
        <p:blipFill>
          <a:blip r:embed="rId2" cstate="print"/>
          <a:srcRect l="8550" t="19469" r="8550" b="17120"/>
          <a:stretch>
            <a:fillRect/>
          </a:stretch>
        </p:blipFill>
        <p:spPr>
          <a:xfrm>
            <a:off x="395536" y="332661"/>
            <a:ext cx="1152128" cy="457463"/>
          </a:xfrm>
          <a:prstGeom prst="rect">
            <a:avLst/>
          </a:prstGeom>
        </p:spPr>
      </p:pic>
      <p:pic>
        <p:nvPicPr>
          <p:cNvPr id="9" name="8 Imagen" descr="Logo-EAN-201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352945"/>
            <a:ext cx="2016224" cy="41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9FC87680-861C-4188-9BA9-741AF8F01B78}" type="slidenum">
              <a:rPr lang="es-CR" smtClean="0"/>
              <a:t>‹Nº›</a:t>
            </a:fld>
            <a:endParaRPr lang="es-CR"/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2780928"/>
            <a:ext cx="9144000" cy="8639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 PRINCIPAL</a:t>
            </a:r>
            <a:endParaRPr lang="es-CR" dirty="0"/>
          </a:p>
        </p:txBody>
      </p:sp>
      <p:sp>
        <p:nvSpPr>
          <p:cNvPr id="17" name="16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805490"/>
            <a:ext cx="9144000" cy="360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3181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E2A3A14-E99D-4425-88D2-81B190C8A7DD}" type="datetimeFigureOut">
              <a:rPr lang="es-ES" smtClean="0"/>
              <a:pPr/>
              <a:t>10/05/2019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fld id="{8246E83E-446C-45C6-985E-B8AC22D41D51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2780928"/>
            <a:ext cx="9144000" cy="8639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 PRINCIPAL</a:t>
            </a:r>
            <a:endParaRPr lang="es-CR" dirty="0"/>
          </a:p>
        </p:txBody>
      </p:sp>
      <p:sp>
        <p:nvSpPr>
          <p:cNvPr id="17" name="16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805490"/>
            <a:ext cx="9144000" cy="360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3181195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fld id="{C654938D-63DD-4C24-ABDA-7F4062E5B378}" type="slidenum">
              <a:rPr lang="es-CR" smtClean="0"/>
              <a:pPr/>
              <a:t>‹Nº›</a:t>
            </a:fld>
            <a:endParaRPr lang="es-CR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2"/>
            <a:ext cx="9144000" cy="6854000"/>
          </a:xfrm>
          <a:prstGeom prst="rect">
            <a:avLst/>
          </a:prstGeom>
        </p:spPr>
      </p:pic>
      <p:sp>
        <p:nvSpPr>
          <p:cNvPr id="15" name="14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2780928"/>
            <a:ext cx="9144000" cy="8639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 PRINCIPAL</a:t>
            </a:r>
            <a:endParaRPr lang="es-CR" dirty="0"/>
          </a:p>
        </p:txBody>
      </p:sp>
      <p:sp>
        <p:nvSpPr>
          <p:cNvPr id="17" name="16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805490"/>
            <a:ext cx="9144000" cy="360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966466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fld id="{C654938D-63DD-4C24-ABDA-7F4062E5B378}" type="slidenum">
              <a:rPr lang="es-CR" smtClean="0"/>
              <a:pPr/>
              <a:t>‹Nº›</a:t>
            </a:fld>
            <a:endParaRPr lang="es-CR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2"/>
            <a:ext cx="9144000" cy="6854000"/>
          </a:xfrm>
          <a:prstGeom prst="rect">
            <a:avLst/>
          </a:prstGeom>
        </p:spPr>
      </p:pic>
      <p:sp>
        <p:nvSpPr>
          <p:cNvPr id="15" name="14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2780928"/>
            <a:ext cx="9144000" cy="8639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 PRINCIPAL</a:t>
            </a:r>
            <a:endParaRPr lang="es-CR" dirty="0"/>
          </a:p>
        </p:txBody>
      </p:sp>
      <p:sp>
        <p:nvSpPr>
          <p:cNvPr id="17" name="16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805490"/>
            <a:ext cx="9144000" cy="360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9664667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fld id="{9E2A3A14-E99D-4425-88D2-81B190C8A7DD}" type="datetimeFigureOut">
              <a:rPr lang="es-ES" smtClean="0"/>
              <a:pPr/>
              <a:t>10/05/2019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fld id="{8246E83E-446C-45C6-985E-B8AC22D41D51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57749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/>
          <a:lstStyle/>
          <a:p>
            <a:fld id="{8246E83E-446C-45C6-985E-B8AC22D41D51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2780928"/>
            <a:ext cx="9144000" cy="8639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 PRINCIPAL</a:t>
            </a:r>
            <a:endParaRPr lang="es-CR" dirty="0"/>
          </a:p>
        </p:txBody>
      </p:sp>
      <p:sp>
        <p:nvSpPr>
          <p:cNvPr id="17" name="16 Marcador de texto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805490"/>
            <a:ext cx="9144000" cy="360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TITULO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3181195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Fondo-Ind-PPT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2394"/>
            <a:ext cx="9144000" cy="685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60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20" r:id="rId6"/>
    <p:sldLayoutId id="2147483738" r:id="rId7"/>
    <p:sldLayoutId id="2147483762" r:id="rId8"/>
    <p:sldLayoutId id="2147483763" r:id="rId9"/>
    <p:sldLayoutId id="2147483764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mailto:rebeca.rojas@ucr.ac.cr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4" Type="http://schemas.openxmlformats.org/officeDocument/2006/relationships/hyperlink" Target="mailto:ctfg.ean@ucr.ac.cr" TargetMode="Externa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1988840"/>
            <a:ext cx="9144000" cy="2952328"/>
          </a:xfrm>
        </p:spPr>
        <p:txBody>
          <a:bodyPr/>
          <a:lstStyle/>
          <a:p>
            <a:r>
              <a:rPr lang="es-CR" sz="66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Trabajos Finales de Graduación</a:t>
            </a:r>
            <a:endParaRPr lang="es-CR" sz="66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es-C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para estudiantes</a:t>
            </a:r>
          </a:p>
          <a:p>
            <a:r>
              <a:rPr lang="es-CR" sz="1800" b="1" dirty="0" smtClean="0"/>
              <a:t>Mayo</a:t>
            </a:r>
            <a:r>
              <a:rPr lang="es-C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2019</a:t>
            </a:r>
            <a:endParaRPr lang="es-C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0713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Comité Asesor del TFG </a:t>
            </a:r>
            <a:endParaRPr lang="es-CR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También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Director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la Escuela podrá́ autorizar la integración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Comité́ Asesor, de un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miembro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(lector) que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tenga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relación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laboral con la Universidad y que cumpla con los requisitos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académicos. </a:t>
            </a:r>
          </a:p>
          <a:p>
            <a:pPr algn="just"/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recomienda que los Directores/Tutores sean expertos del área de los temas a desarrollar.</a:t>
            </a:r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40511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628800"/>
            <a:ext cx="9144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Comisión de Trabajos Finales</a:t>
            </a:r>
          </a:p>
          <a:p>
            <a:pPr algn="ctr"/>
            <a:r>
              <a:rPr lang="es-MX" sz="66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Graduación</a:t>
            </a:r>
            <a:endParaRPr lang="es-CR" sz="66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898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Conformación y Función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Conformada por </a:t>
            </a:r>
            <a:r>
              <a:rPr lang="es-ES" sz="2800" dirty="0" smtClean="0">
                <a:solidFill>
                  <a:schemeClr val="tx2"/>
                </a:solidFill>
              </a:rPr>
              <a:t>siete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profesores de la Escuela y apoyada por una funcionaria administrativa, cuya responsabilidad estriba en revisar los anteproyectos que presentan los estudiantes para la realización de su TFG, de acuerdo a lo que establece el reglamento de la Universidad de Costa Rica.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-1746247" y="-4286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69181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Conformación 2019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i="0" dirty="0" smtClean="0">
                <a:solidFill>
                  <a:schemeClr val="tx2"/>
                </a:solidFill>
                <a:effectLst/>
              </a:rPr>
              <a:t>Apoyo administrativo: Rebeca Rojas </a:t>
            </a:r>
          </a:p>
          <a:p>
            <a:endParaRPr lang="es-ES" sz="2400" i="0" dirty="0" smtClean="0">
              <a:solidFill>
                <a:schemeClr val="tx2"/>
              </a:solidFill>
              <a:effectLst/>
            </a:endParaRPr>
          </a:p>
          <a:p>
            <a:r>
              <a:rPr lang="es-ES" sz="2400" i="0" dirty="0" smtClean="0">
                <a:solidFill>
                  <a:schemeClr val="tx2"/>
                </a:solidFill>
                <a:effectLst/>
              </a:rPr>
              <a:t>Mercadeo: Roque Rodríguez </a:t>
            </a:r>
            <a:r>
              <a:rPr lang="es-ES" sz="2400" i="0" smtClean="0">
                <a:solidFill>
                  <a:schemeClr val="tx2"/>
                </a:solidFill>
                <a:effectLst/>
              </a:rPr>
              <a:t>(coordinador)</a:t>
            </a:r>
            <a:endParaRPr lang="es-ES" sz="2400" i="0" dirty="0" smtClean="0">
              <a:solidFill>
                <a:schemeClr val="tx2"/>
              </a:solidFill>
              <a:effectLst/>
            </a:endParaRPr>
          </a:p>
          <a:p>
            <a:r>
              <a:rPr lang="es-ES" sz="2400" i="0" dirty="0" smtClean="0">
                <a:solidFill>
                  <a:schemeClr val="tx2"/>
                </a:solidFill>
                <a:effectLst/>
              </a:rPr>
              <a:t>Finanzas: </a:t>
            </a:r>
            <a:r>
              <a:rPr lang="es-ES" sz="2400" i="0" dirty="0" err="1" smtClean="0">
                <a:solidFill>
                  <a:schemeClr val="tx2"/>
                </a:solidFill>
                <a:effectLst/>
              </a:rPr>
              <a:t>Greivin</a:t>
            </a:r>
            <a:r>
              <a:rPr lang="es-ES" sz="2400" i="0" dirty="0" smtClean="0">
                <a:solidFill>
                  <a:schemeClr val="tx2"/>
                </a:solidFill>
                <a:effectLst/>
              </a:rPr>
              <a:t> </a:t>
            </a:r>
            <a:r>
              <a:rPr lang="es-ES" sz="2400" i="0" dirty="0" err="1" smtClean="0">
                <a:solidFill>
                  <a:schemeClr val="tx2"/>
                </a:solidFill>
                <a:effectLst/>
              </a:rPr>
              <a:t>Alí</a:t>
            </a:r>
            <a:endParaRPr lang="es-ES" sz="2400" i="0" dirty="0" smtClean="0">
              <a:solidFill>
                <a:schemeClr val="tx2"/>
              </a:solidFill>
              <a:effectLst/>
            </a:endParaRPr>
          </a:p>
          <a:p>
            <a:r>
              <a:rPr lang="es-ES" sz="2400" i="0" dirty="0" smtClean="0">
                <a:solidFill>
                  <a:schemeClr val="tx2"/>
                </a:solidFill>
                <a:effectLst/>
              </a:rPr>
              <a:t>Contabilidad: Roberto Porras</a:t>
            </a:r>
          </a:p>
          <a:p>
            <a:r>
              <a:rPr lang="es-ES" sz="2400" i="0" dirty="0" smtClean="0">
                <a:solidFill>
                  <a:schemeClr val="tx2"/>
                </a:solidFill>
                <a:effectLst/>
              </a:rPr>
              <a:t>Auditoría: Jorge Padilla </a:t>
            </a:r>
          </a:p>
          <a:p>
            <a:r>
              <a:rPr lang="es-ES" sz="2400" i="0" dirty="0" smtClean="0">
                <a:solidFill>
                  <a:schemeClr val="tx2"/>
                </a:solidFill>
                <a:effectLst/>
              </a:rPr>
              <a:t>Operaciones y TI: Fernando Sánchez</a:t>
            </a:r>
          </a:p>
          <a:p>
            <a:r>
              <a:rPr lang="es-ES" sz="2400" dirty="0" smtClean="0">
                <a:solidFill>
                  <a:schemeClr val="tx2"/>
                </a:solidFill>
              </a:rPr>
              <a:t>Metodología de la Investigación: Oscar Aguilar</a:t>
            </a:r>
          </a:p>
          <a:p>
            <a:r>
              <a:rPr lang="es-ES" sz="2400" i="0" dirty="0" smtClean="0">
                <a:solidFill>
                  <a:schemeClr val="tx2"/>
                </a:solidFill>
                <a:effectLst/>
              </a:rPr>
              <a:t>Taller de investigación: Iliana Acuña</a:t>
            </a:r>
          </a:p>
          <a:p>
            <a:endParaRPr lang="es-ES" sz="2400" dirty="0">
              <a:solidFill>
                <a:schemeClr val="tx2"/>
              </a:solidFill>
            </a:endParaRPr>
          </a:p>
          <a:p>
            <a:endParaRPr lang="es-ES" sz="2400" i="0" dirty="0" smtClean="0">
              <a:solidFill>
                <a:schemeClr val="tx2"/>
              </a:solidFill>
              <a:effectLst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-1746247" y="-4286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8637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Resoluciones – Comisión TFG</a:t>
            </a:r>
            <a:endParaRPr lang="es-CR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846988106"/>
              </p:ext>
            </p:extLst>
          </p:nvPr>
        </p:nvGraphicFramePr>
        <p:xfrm>
          <a:off x="2267744" y="1772818"/>
          <a:ext cx="448816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357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1628800"/>
            <a:ext cx="9144000" cy="2736304"/>
          </a:xfrm>
        </p:spPr>
        <p:txBody>
          <a:bodyPr/>
          <a:lstStyle/>
          <a:p>
            <a:r>
              <a:rPr lang="es-CR" sz="72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Preguntas frecuentes</a:t>
            </a:r>
            <a:endParaRPr lang="es-CR" sz="72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923327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sz="32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Cuando </a:t>
            </a:r>
            <a:r>
              <a:rPr lang="es-ES" sz="32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presenta el anteproyecto</a:t>
            </a:r>
            <a:r>
              <a:rPr lang="es-ES" sz="32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CR" sz="3200" b="1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algn="just"/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presenta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última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semana de cada mes. </a:t>
            </a:r>
            <a:endParaRPr lang="es-ES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 estudiantes deberán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entregar un ejemplar impreso y otro en formato digital (preferiblemente en Word),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según las Disposiciones Generales para el proceso de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Trabajos Finales de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Graduación, vigentes a la fecha.</a:t>
            </a:r>
          </a:p>
          <a:p>
            <a:pPr marL="0" indent="0" algn="just">
              <a:buNone/>
            </a:pPr>
            <a:endParaRPr lang="es-ES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CTFG se reúne </a:t>
            </a:r>
            <a:r>
              <a:rPr lang="es-ES" sz="2400" b="1" i="0" u="sng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ordinariamente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los últimos miércoles de cada mes. </a:t>
            </a:r>
            <a:endParaRPr lang="es-ES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159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1" y="877335"/>
            <a:ext cx="7886700" cy="1039497"/>
          </a:xfrm>
        </p:spPr>
        <p:txBody>
          <a:bodyPr/>
          <a:lstStyle/>
          <a:p>
            <a:r>
              <a:rPr lang="es-ES" sz="32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sz="32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Cuando </a:t>
            </a:r>
            <a:r>
              <a:rPr lang="es-ES" sz="32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puede matricular el Seminario de Graduación? </a:t>
            </a:r>
            <a:r>
              <a:rPr lang="es-ES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R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s-ES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estudiante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deberá́ </a:t>
            </a:r>
            <a:r>
              <a:rPr lang="es-ES" sz="24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haber aprobado al menos el 75% del total de </a:t>
            </a:r>
            <a:r>
              <a:rPr lang="es-ES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créditos </a:t>
            </a:r>
            <a:r>
              <a:rPr lang="es-ES" sz="24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del Plan de Estudios de su carrera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recomienda que al menos en el ciclo lectivo que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cursa el Seminario,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esté finalizando su P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lan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Estudios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Tener aprobado el anteproyecto.</a:t>
            </a:r>
            <a:endParaRPr lang="es-ES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302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¿Qué temas se permiten?</a:t>
            </a:r>
            <a:endParaRPr lang="es-CR" sz="3200" b="1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Todos aquellos que tengan relación directa y estrecha con la carrera.</a:t>
            </a:r>
          </a:p>
          <a:p>
            <a:pPr marL="0" indent="0" algn="ctr">
              <a:buNone/>
            </a:pPr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¿Se puede desarrollar un TFG con estudiantes de CP + DN?</a:t>
            </a:r>
          </a:p>
          <a:p>
            <a:pPr marL="0" indent="0" algn="ctr">
              <a:buNone/>
            </a:pPr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Sí, en el tanto quede evidencia del aporte de cada disciplina involucrada.</a:t>
            </a:r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498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¿Se permiten estudios de factibilidad</a:t>
            </a:r>
            <a:r>
              <a:rPr lang="es-E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CR" sz="3200" b="1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ES" sz="33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 el proyecto no contempla una propuesta y no utilicen supuestos no verificables,  no están permitidos.</a:t>
            </a:r>
          </a:p>
          <a:p>
            <a:endParaRPr lang="es-ES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3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¿Se requiere una empresa en funcionamiento para desarrollar el TFG?</a:t>
            </a:r>
          </a:p>
          <a:p>
            <a:pPr marL="0" indent="0" algn="ctr">
              <a:buNone/>
            </a:pPr>
            <a:endParaRPr lang="es-ES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preferible, ya que en el capítulo 2 se requiere realizar una descripción de la situación actual de la organización (debe consultarse con el Comité Asesor para valorar cada situación)</a:t>
            </a:r>
            <a:endParaRPr lang="es-ES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16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Trabajo Final de Graduación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Constituye </a:t>
            </a:r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última actividad académica que debe realizar un estudiante para hacerse merecedor de 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determinado </a:t>
            </a:r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universitario.</a:t>
            </a:r>
          </a:p>
          <a:p>
            <a:pPr algn="just"/>
            <a:endParaRPr lang="es-MX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 vez aprobado el anteproyecto de TFG por la Comisión, la responsabilidad de llevarlo a cabo de modo satisfactorio será de los candidatos bajo la guía y supervisión del Comité Asesor designado al efecto.</a:t>
            </a:r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 </a:t>
            </a:r>
            <a:endParaRPr lang="es-ES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248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tan grande debe ser la empresa para desarrollar un TFG</a:t>
            </a:r>
            <a:r>
              <a:rPr lang="es-ES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CR" sz="3200" b="1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endParaRPr lang="es-ES" sz="36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que el Comité Asesor determine, en función de que los estudiantes puedan proyectar el nivel de conocimiento adquirido en su carrera.</a:t>
            </a:r>
          </a:p>
          <a:p>
            <a:endParaRPr lang="es-ES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3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¿Se pueden realizar trabajos en el extranjero?</a:t>
            </a:r>
          </a:p>
          <a:p>
            <a:pPr marL="0" indent="0" algn="ctr">
              <a:buNone/>
            </a:pPr>
            <a:endParaRPr lang="es-ES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 los estudiantes viajan al país del evento y desarrollan el estudio avalado por el Comité Asesor, no hay inconveniente.</a:t>
            </a:r>
            <a:endParaRPr lang="es-ES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990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1412776"/>
            <a:ext cx="9144000" cy="3168352"/>
          </a:xfrm>
        </p:spPr>
        <p:txBody>
          <a:bodyPr/>
          <a:lstStyle/>
          <a:p>
            <a:r>
              <a:rPr lang="es-CR" sz="60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Guía para la elaboración del anteproyecto</a:t>
            </a:r>
            <a:endParaRPr lang="es-CR" sz="60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8046684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615942"/>
              </p:ext>
            </p:extLst>
          </p:nvPr>
        </p:nvGraphicFramePr>
        <p:xfrm>
          <a:off x="2123728" y="260648"/>
          <a:ext cx="4896544" cy="6048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052">
                  <a:extLst>
                    <a:ext uri="{9D8B030D-6E8A-4147-A177-3AD203B41FA5}">
                      <a16:colId xmlns:a16="http://schemas.microsoft.com/office/drawing/2014/main" val="2147249011"/>
                    </a:ext>
                  </a:extLst>
                </a:gridCol>
                <a:gridCol w="3541476">
                  <a:extLst>
                    <a:ext uri="{9D8B030D-6E8A-4147-A177-3AD203B41FA5}">
                      <a16:colId xmlns:a16="http://schemas.microsoft.com/office/drawing/2014/main" val="1309948146"/>
                    </a:ext>
                  </a:extLst>
                </a:gridCol>
                <a:gridCol w="896016">
                  <a:extLst>
                    <a:ext uri="{9D8B030D-6E8A-4147-A177-3AD203B41FA5}">
                      <a16:colId xmlns:a16="http://schemas.microsoft.com/office/drawing/2014/main" val="3356117022"/>
                    </a:ext>
                  </a:extLst>
                </a:gridCol>
              </a:tblGrid>
              <a:tr h="3661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CONTENIDO ANTEPROYECTO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MÁXIMO PÁGINAS 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4186605244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Portada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509705246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2.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Carta de presentación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2927747174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3.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Carta de la empresa (sellada y papel membretado)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3815766165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4.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Declaración jurada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241991488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5.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Tabla de contenido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650641681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6.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Introducción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2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4037493787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7.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Justificación 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2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2307077909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8.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Objetivos: General y Específicos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2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555706612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9.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Contenido Capitulario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5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1782917133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10.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Alcances  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899974540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11.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Limitaciones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3785017344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12.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Aproximación al Marco Teórico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8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3484633245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13.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Aproximación del Marco Contextual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5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2306686461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14.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Aproximación al Marco Metodológico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5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1579524990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15.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Referencias (Normas APA)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3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683662459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16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Cronograma de actividades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1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4075428297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17.</a:t>
                      </a:r>
                      <a:endParaRPr lang="es-C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Anexos (Copia de expedientes)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5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2670113394"/>
                  </a:ext>
                </a:extLst>
              </a:tr>
              <a:tr h="31569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C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TOTAL PÁGINAS DEL DOCUMENTO</a:t>
                      </a:r>
                      <a:endParaRPr lang="es-C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45</a:t>
                      </a:r>
                      <a:endParaRPr lang="es-C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61" marR="39961" marT="0" marB="0"/>
                </a:tc>
                <a:extLst>
                  <a:ext uri="{0D108BD9-81ED-4DB2-BD59-A6C34878D82A}">
                    <a16:rowId xmlns:a16="http://schemas.microsoft.com/office/drawing/2014/main" val="3615997700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2060848"/>
            <a:ext cx="9144000" cy="2160240"/>
          </a:xfrm>
        </p:spPr>
        <p:txBody>
          <a:bodyPr/>
          <a:lstStyle/>
          <a:p>
            <a:r>
              <a:rPr lang="es-CR" sz="72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Temas</a:t>
            </a:r>
            <a:endParaRPr lang="es-CR" sz="72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Zubizarreta</a:t>
            </a:r>
            <a:endParaRPr lang="es-CR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endParaRPr lang="es-MX" sz="2800" i="0" dirty="0" smtClean="0">
              <a:solidFill>
                <a:schemeClr val="tx2"/>
              </a:solidFill>
              <a:effectLst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s-MX" sz="2800" i="0" dirty="0" smtClean="0">
                <a:solidFill>
                  <a:schemeClr val="tx2"/>
                </a:solidFill>
                <a:effectLst/>
              </a:rPr>
              <a:t>El </a:t>
            </a:r>
            <a:r>
              <a:rPr lang="es-MX" sz="2800" i="0" dirty="0">
                <a:solidFill>
                  <a:schemeClr val="tx2"/>
                </a:solidFill>
                <a:effectLst/>
              </a:rPr>
              <a:t>tema más apto para la investigación es aquel que descubre el propio investigador, gracias a que su personal quehacer intelectual </a:t>
            </a:r>
            <a:r>
              <a:rPr lang="es-MX" sz="2800" i="0" dirty="0" smtClean="0">
                <a:solidFill>
                  <a:schemeClr val="tx2"/>
                </a:solidFill>
                <a:effectLst/>
              </a:rPr>
              <a:t>es más afín a </a:t>
            </a:r>
            <a:r>
              <a:rPr lang="es-MX" sz="2800" i="0" dirty="0">
                <a:solidFill>
                  <a:schemeClr val="tx2"/>
                </a:solidFill>
                <a:effectLst/>
              </a:rPr>
              <a:t>un autor, un cierto género de obras, un </a:t>
            </a:r>
            <a:r>
              <a:rPr lang="es-MX" sz="2800" i="0" dirty="0" smtClean="0">
                <a:solidFill>
                  <a:schemeClr val="tx2"/>
                </a:solidFill>
                <a:effectLst/>
              </a:rPr>
              <a:t>tema </a:t>
            </a:r>
            <a:r>
              <a:rPr lang="es-MX" sz="2800" i="0" dirty="0">
                <a:solidFill>
                  <a:schemeClr val="tx2"/>
                </a:solidFill>
                <a:effectLst/>
              </a:rPr>
              <a:t>o algún fenómeno de la </a:t>
            </a:r>
            <a:r>
              <a:rPr lang="es-MX" sz="2800" i="0" dirty="0" smtClean="0">
                <a:solidFill>
                  <a:schemeClr val="tx2"/>
                </a:solidFill>
                <a:effectLst/>
              </a:rPr>
              <a:t>realidad</a:t>
            </a:r>
            <a:r>
              <a:rPr lang="es-MX" sz="2800" dirty="0">
                <a:solidFill>
                  <a:schemeClr val="tx2"/>
                </a:solidFill>
              </a:rPr>
              <a:t>.</a:t>
            </a:r>
            <a:r>
              <a:rPr lang="es-MX" sz="3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R" sz="3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764707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¿Cuáles temas son aceptables?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Muñoz</a:t>
            </a:r>
            <a:endParaRPr lang="es-CR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424935" cy="4620171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endParaRPr lang="es-MX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Cuáles son las razones por las que quiere desarrollar ese trabajo?</a:t>
            </a:r>
          </a:p>
          <a:p>
            <a:pPr>
              <a:lnSpc>
                <a:spcPct val="90000"/>
              </a:lnSpc>
            </a:pP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Cómo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 a realizar su investigación?</a:t>
            </a:r>
          </a:p>
          <a:p>
            <a:pPr>
              <a:lnSpc>
                <a:spcPct val="90000"/>
              </a:lnSpc>
            </a:pP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¿Cuál es su punto de partida?</a:t>
            </a:r>
          </a:p>
          <a:p>
            <a:pPr>
              <a:lnSpc>
                <a:spcPct val="90000"/>
              </a:lnSpc>
            </a:pP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¿Con qué elementos cuenta para 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realizarlo?</a:t>
            </a:r>
            <a:endParaRPr lang="es-MX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¿Qué tanto conoce sobre el tema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Qué tan familiarizado está con ese tema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s-CR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764707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del tema elegido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Análisis </a:t>
            </a:r>
            <a:r>
              <a:rPr lang="es-ES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tema </a:t>
            </a:r>
            <a:r>
              <a:rPr lang="es-E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elegido</a:t>
            </a:r>
            <a:endParaRPr lang="es-CR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1" y="1825624"/>
            <a:ext cx="7886700" cy="4555703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tema propuesto debe estar expresamente relacionado con el campo general y las principales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áreas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funcionales propias de la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administración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los negocios. </a:t>
            </a:r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recibirán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propuestas de temas que no incluyan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investigación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que no muestren de manera clara el aporte que con el mismo se pretende dar al desarrollo de cada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área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estudio. </a:t>
            </a:r>
          </a:p>
          <a:p>
            <a:pPr algn="just"/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3335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Características de los temas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s-MX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Aporte: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Satisfacer una necesidad del área de conocimiento a la cual pertenece la investigación, para generar su desarrollo y el de la sociedad.</a:t>
            </a:r>
          </a:p>
          <a:p>
            <a:pPr lvl="1" algn="just">
              <a:lnSpc>
                <a:spcPct val="80000"/>
              </a:lnSpc>
              <a:buNone/>
            </a:pPr>
            <a:endParaRPr lang="es-MX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MX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Interés: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Reto que significa para el investigador generar conocimiento, unido a sus intereses profesionales e institucionales.</a:t>
            </a:r>
          </a:p>
          <a:p>
            <a:pPr lvl="1" algn="just">
              <a:lnSpc>
                <a:spcPct val="80000"/>
              </a:lnSpc>
            </a:pPr>
            <a:endParaRPr lang="es-MX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necesario que se tenga conciencia de las limitaciones en cuanto a: tiempo, acceso a la información, recursos humanos, físicos o financieros para determinar las posibilidades reales de ejecución del proyecto.</a:t>
            </a:r>
          </a:p>
          <a:p>
            <a:pPr lvl="1" algn="just">
              <a:lnSpc>
                <a:spcPct val="80000"/>
              </a:lnSpc>
              <a:buNone/>
            </a:pPr>
            <a:endParaRPr lang="es-ES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2348880"/>
            <a:ext cx="9144000" cy="2016224"/>
          </a:xfrm>
        </p:spPr>
        <p:txBody>
          <a:bodyPr/>
          <a:lstStyle/>
          <a:p>
            <a:r>
              <a:rPr lang="es-CR" sz="72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es-CR" sz="72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773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Duncan et al</a:t>
            </a:r>
            <a:endParaRPr lang="es-CR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 sugerente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es una frase que expresa la idea o tema que va a investigarse.</a:t>
            </a:r>
          </a:p>
          <a:p>
            <a:pPr algn="just"/>
            <a:endParaRPr lang="es-MX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ser general, en cuanto recoge la esencia del tema que va a tratarse, pero específico, en cuanto debe referirse al problema objeto de investigación. Por lo tanto deben evitarse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las palabras 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vagas y de difícil interpretación.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781051" y="1029735"/>
            <a:ext cx="7886700" cy="813359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es-E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Modalidades TFG (</a:t>
            </a:r>
            <a:r>
              <a:rPr lang="es-E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eglamento)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90000"/>
              </a:lnSpc>
            </a:pPr>
            <a:r>
              <a:rPr lang="es-MX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Tesis: 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Proceso de investigación que culmina con trabajo un  escrito que aporta algo original al asunto investigado (</a:t>
            </a:r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persona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endParaRPr lang="es-MX" sz="2400" b="1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MX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Proyecto: 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Actividad teórico-práctica dirigida al diagnóstico de un problema, su análisis y a la determinación de los medios válidos para resolverlo (1 </a:t>
            </a:r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2 personas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s-MX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MX" sz="24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Práctica </a:t>
            </a:r>
            <a:r>
              <a:rPr lang="es-MX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dirigida: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Aplicación del conocimiento teórico-practico  de su especialidad en instituciones o empresas que la escuela apruebe (</a:t>
            </a:r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persona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s-MX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MX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Seminario: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equipo de trabajo (3 a 6 personas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s-MX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s-MX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EAN tiene aprobadas las modalidades de Tesis y de Seminario de Graduación para sus estudiantes.</a:t>
            </a:r>
            <a:endParaRPr lang="es-CR" sz="2400" b="1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660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Duncan et al</a:t>
            </a:r>
            <a:endParaRPr lang="es-CR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s-MX" sz="2800" i="0" dirty="0" smtClean="0">
                <a:solidFill>
                  <a:schemeClr val="tx2"/>
                </a:solidFill>
                <a:effectLst/>
              </a:rPr>
              <a:t>Es </a:t>
            </a:r>
            <a:r>
              <a:rPr lang="es-MX" sz="2800" i="0" dirty="0">
                <a:solidFill>
                  <a:schemeClr val="tx2"/>
                </a:solidFill>
                <a:effectLst/>
              </a:rPr>
              <a:t>importante que el título capte la atención de los lectores, pues muchas veces hay excelentes trabajos que no alcanzan la difusión merecida, porque su título no </a:t>
            </a:r>
            <a:r>
              <a:rPr lang="es-MX" sz="2800" i="0" dirty="0" smtClean="0">
                <a:solidFill>
                  <a:schemeClr val="tx2"/>
                </a:solidFill>
                <a:effectLst/>
              </a:rPr>
              <a:t>atrae</a:t>
            </a:r>
            <a:r>
              <a:rPr lang="es-MX" sz="2800" dirty="0">
                <a:solidFill>
                  <a:schemeClr val="tx2"/>
                </a:solidFill>
              </a:rPr>
              <a:t>.</a:t>
            </a:r>
            <a:r>
              <a:rPr lang="es-MX" sz="2800" i="0" dirty="0">
                <a:solidFill>
                  <a:schemeClr val="tx2"/>
                </a:solidFill>
                <a:effectLst/>
              </a:rPr>
              <a:t>		</a:t>
            </a:r>
            <a:endParaRPr lang="es-MX" sz="2800" dirty="0">
              <a:solidFill>
                <a:schemeClr val="tx2"/>
              </a:solidFill>
            </a:endParaRPr>
          </a:p>
          <a:p>
            <a:pPr algn="just"/>
            <a:r>
              <a:rPr lang="es-MX" sz="2800" dirty="0">
                <a:solidFill>
                  <a:schemeClr val="tx2"/>
                </a:solidFill>
              </a:rPr>
              <a:t>Escriba un </a:t>
            </a:r>
            <a:r>
              <a:rPr lang="es-MX" sz="2800" b="1" dirty="0">
                <a:solidFill>
                  <a:schemeClr val="tx2"/>
                </a:solidFill>
              </a:rPr>
              <a:t>título</a:t>
            </a:r>
            <a:r>
              <a:rPr lang="es-MX" sz="2800" dirty="0">
                <a:solidFill>
                  <a:schemeClr val="tx2"/>
                </a:solidFill>
              </a:rPr>
              <a:t> tentativo, pues no es posible decidir el definitivo antes de que no se tenga claro el alcance del trabajo de </a:t>
            </a:r>
            <a:r>
              <a:rPr lang="es-MX" sz="2800" dirty="0" smtClean="0">
                <a:solidFill>
                  <a:schemeClr val="tx2"/>
                </a:solidFill>
              </a:rPr>
              <a:t>investigación</a:t>
            </a:r>
            <a:r>
              <a:rPr lang="es-CR" sz="2800" dirty="0">
                <a:solidFill>
                  <a:schemeClr val="tx2"/>
                </a:solidFill>
              </a:rPr>
              <a:t>.</a:t>
            </a:r>
            <a:endParaRPr lang="es-MX" sz="2800" dirty="0">
              <a:solidFill>
                <a:schemeClr val="tx2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781051" y="1029735"/>
            <a:ext cx="7886700" cy="813359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es-E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32003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Schmelkes</a:t>
            </a:r>
            <a:endParaRPr lang="es-CR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90000"/>
              </a:lnSpc>
            </a:pPr>
            <a:endParaRPr lang="es-MX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título final es lo que hace que el lector lea su 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documento</a:t>
            </a:r>
          </a:p>
          <a:p>
            <a:pPr algn="just">
              <a:lnSpc>
                <a:spcPct val="90000"/>
              </a:lnSpc>
              <a:buNone/>
            </a:pPr>
            <a:endParaRPr lang="es-MX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necesario analizar cada una de las palabras que lo conforman, sobre todo 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las primeras,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deben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estar significativamente 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relacionadas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 el trabajo total					     </a:t>
            </a:r>
            <a:endParaRPr lang="es-CR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781051" y="1029735"/>
            <a:ext cx="7886700" cy="813359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R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es-E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sz="32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endParaRPr lang="es-CR" sz="3200" b="1" i="0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Plan de mercadeo para la comercialización de la marca de café Monte Camejo de la Cooperativa Agrícola Industrial Victoria R.L en el gran área metropolitana</a:t>
            </a:r>
          </a:p>
          <a:p>
            <a:pPr algn="just">
              <a:buNone/>
            </a:pPr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Propuesta para el mejoramiento de la gestión de activos de las partidas Equipo de Cómputo, Equipo de Medición e Inventario de Suministros de la Autoridad Reguladora de los Servicios Públicos</a:t>
            </a:r>
          </a:p>
          <a:p>
            <a:pPr algn="just"/>
            <a:endParaRPr lang="es-CR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1916832"/>
            <a:ext cx="9144000" cy="2520280"/>
          </a:xfrm>
        </p:spPr>
        <p:txBody>
          <a:bodyPr/>
          <a:lstStyle/>
          <a:p>
            <a:r>
              <a:rPr lang="es-CR" sz="66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 y Justificación</a:t>
            </a:r>
            <a:endParaRPr lang="es-CR" sz="66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773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Elizondo</a:t>
            </a:r>
            <a:endParaRPr lang="es-CR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90000"/>
              </a:lnSpc>
            </a:pP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Contiene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 elementos fundamentales de la investigación, expresa la 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importancia del tema, el alcance del trabajo, el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lugar y el tiempo en que ocurre y una síntesis de su contenido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s-MX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reseña completa de </a:t>
            </a:r>
            <a:r>
              <a:rPr lang="es-MX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obra.</a:t>
            </a:r>
            <a:endParaRPr lang="es-MX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r">
              <a:lnSpc>
                <a:spcPct val="90000"/>
              </a:lnSpc>
              <a:buFont typeface="Wingdings" pitchFamily="2" charset="2"/>
              <a:buNone/>
            </a:pPr>
            <a:endParaRPr lang="es-CR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81051" y="1029735"/>
            <a:ext cx="7886700" cy="813359"/>
          </a:xfrm>
          <a:prstGeom prst="rect">
            <a:avLst/>
          </a:prstGeom>
          <a:noFill/>
          <a:ln w="28575" cmpd="sng">
            <a:noFill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E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28575" cmpd="sng">
            <a:noFill/>
          </a:ln>
        </p:spPr>
        <p:txBody>
          <a:bodyPr>
            <a:normAutofit/>
          </a:bodyPr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Introducción 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noFill/>
          <a:ln w="28575" cmpd="sng">
            <a:noFill/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ubicar claramente al lector sobre el proyecto a realizar y sobre lo que se quiere lograr.</a:t>
            </a:r>
          </a:p>
          <a:p>
            <a:pPr algn="just"/>
            <a:endParaRPr lang="es-ES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debe redactar de una forma clara, concisa, con buena secuencia lógica y sin ambigüedades. Al lector le debe quedar claro el alcance del proyecto.</a:t>
            </a:r>
          </a:p>
          <a:p>
            <a:pPr algn="just"/>
            <a:endParaRPr lang="es-ES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importante que este apartado capte la atención del lector.</a:t>
            </a:r>
          </a:p>
        </p:txBody>
      </p:sp>
    </p:spTree>
    <p:extLst>
      <p:ext uri="{BB962C8B-B14F-4D97-AF65-F5344CB8AC3E}">
        <p14:creationId xmlns:p14="http://schemas.microsoft.com/office/powerpoint/2010/main" val="1645215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 w="28575" cmpd="sng">
            <a:noFill/>
          </a:ln>
        </p:spPr>
        <p:txBody>
          <a:bodyPr/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Justificación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noFill/>
          <a:ln w="28575" cmpd="sng">
            <a:noFill/>
          </a:ln>
        </p:spPr>
        <p:txBody>
          <a:bodyPr>
            <a:noAutofit/>
          </a:bodyPr>
          <a:lstStyle/>
          <a:p>
            <a:pPr algn="just"/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indicarse en este apartado si se va a resolver un problema o aprovechar una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oportunidad.</a:t>
            </a:r>
          </a:p>
          <a:p>
            <a:pPr algn="just"/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También se indicará como el proyecto resolverá el problema o la forma en como aprovechará dicha oportunidad.</a:t>
            </a:r>
          </a:p>
        </p:txBody>
      </p:sp>
    </p:spTree>
    <p:extLst>
      <p:ext uri="{BB962C8B-B14F-4D97-AF65-F5344CB8AC3E}">
        <p14:creationId xmlns:p14="http://schemas.microsoft.com/office/powerpoint/2010/main" val="2005193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 w="28575" cmpd="sng">
            <a:noFill/>
          </a:ln>
        </p:spPr>
        <p:txBody>
          <a:bodyPr/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Justificación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noFill/>
          <a:ln w="28575" cmpd="sng">
            <a:noFill/>
          </a:ln>
        </p:spPr>
        <p:txBody>
          <a:bodyPr>
            <a:noAutofit/>
          </a:bodyPr>
          <a:lstStyle/>
          <a:p>
            <a:pPr algn="just"/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debe justificar la relevancia de invertir recursos en dicho trabajo.</a:t>
            </a:r>
          </a:p>
          <a:p>
            <a:pPr algn="just"/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debe indicar que el trabajo servirá de base para poner en práctica los conocimientos profesionales y que es congruente con su carrera.</a:t>
            </a:r>
          </a:p>
          <a:p>
            <a:pPr algn="just"/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25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1844824"/>
            <a:ext cx="9144000" cy="2376264"/>
          </a:xfrm>
        </p:spPr>
        <p:txBody>
          <a:bodyPr/>
          <a:lstStyle/>
          <a:p>
            <a:r>
              <a:rPr lang="es-CR" sz="66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Alcances y Limitaciones</a:t>
            </a:r>
            <a:endParaRPr lang="es-CR" sz="66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773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Alcances</a:t>
            </a:r>
            <a:b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R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Consiste en señalar el rango de acción o la frontera que abarcará el proyecto a desarrollar. </a:t>
            </a:r>
          </a:p>
          <a:p>
            <a:pPr algn="just"/>
            <a:endParaRPr lang="es-CR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ser congruente con el título, el objetivo principal de la investigación y el objetivo específico número cuatro. </a:t>
            </a:r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Seminario de Graduación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Actividad académica que involucra la participación de los estudiantes alrededor de la </a:t>
            </a:r>
            <a:r>
              <a:rPr lang="es-ES" sz="2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solución de un problema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en </a:t>
            </a:r>
            <a:r>
              <a:rPr lang="es-ES" sz="2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aprovechar una oportunidad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donde se familiarizan con las </a:t>
            </a:r>
            <a:r>
              <a:rPr lang="es-ES" sz="2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teorías y métodos de investigación propios de la disciplina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 su aplicación a casos específicos bajo la guía de un director del trabajo. Culmina </a:t>
            </a:r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 la presentación de un trabajo escrito llamado </a:t>
            </a:r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Memoria. </a:t>
            </a:r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875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612068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R" sz="36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</a:p>
          <a:p>
            <a:pPr algn="just"/>
            <a:endParaRPr lang="es-CR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31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alcance del proyecto consiste en la realización de un plan de mercadeo que le permita potenciar la comercialización de la marca de café Monte Camejo a la Cooperativa Agrícola Industrial Victoria R.L en el gran </a:t>
            </a:r>
            <a:r>
              <a:rPr lang="es-CR" sz="31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lang="es-CR" sz="31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 metropolitana.</a:t>
            </a:r>
          </a:p>
          <a:p>
            <a:pPr marL="0" indent="0" algn="just">
              <a:buNone/>
            </a:pPr>
            <a:endParaRPr lang="es-CR" sz="31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31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realizar este proyecto, se decidió delimitar el alcance de la propuesta a la industria de café puro y molido comercializado por la vía de la venta al detalle del mercado del G.A.M.; por lo tanto el análisis no contemplará el mercado institucional. </a:t>
            </a:r>
          </a:p>
          <a:p>
            <a:pPr algn="just"/>
            <a:endParaRPr lang="es-CR" sz="31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31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espera que la propuesta estratégica sea una herramienta de análisis valiosa para la empresa, de manera que le facilite el competir en un entorno económico complejo y dinámico.</a:t>
            </a:r>
            <a:endParaRPr lang="es-CR" sz="31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7"/>
            <a:ext cx="8229600" cy="5361461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es-CR" sz="2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Ejemplo… </a:t>
            </a:r>
            <a:endParaRPr lang="es-CR" sz="28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R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proyecto incluye el análisis, estudio, y evaluación del mercado, la competencia, clientes potenciales y el diagnóstico de la empresa para evaluar las oportunidades y valorar las posibles ventajas competitivas que tiene o que se pueden llegar a desarrollar en función de sus fortalezas.  </a:t>
            </a:r>
          </a:p>
          <a:p>
            <a:pPr algn="just">
              <a:buNone/>
            </a:pPr>
            <a:endParaRPr lang="es-CR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alcance del plan conlleva únicamente la realización y no la ejecución del mismo. Esta quedará en manos de los ejecutivos de la empresa.</a:t>
            </a:r>
          </a:p>
          <a:p>
            <a:pPr algn="just"/>
            <a:endParaRPr lang="es-CR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Bernal</a:t>
            </a:r>
            <a:endParaRPr lang="es-CR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 que la totalidad del evento a veces puede dar lugar a un trabajo muy extenso que requiere mucho tiempo y recursos para poder finiquitarlo, debe establecerse los límites que cobijarán el mismo.</a:t>
            </a:r>
            <a:endParaRPr lang="es-MX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tiempo</a:t>
            </a:r>
          </a:p>
          <a:p>
            <a:pPr lvl="1" algn="just"/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territorio</a:t>
            </a:r>
          </a:p>
          <a:p>
            <a:pPr lvl="1" algn="just"/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información</a:t>
            </a:r>
          </a:p>
          <a:p>
            <a:pPr lvl="1" algn="just"/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recursos</a:t>
            </a:r>
            <a:endParaRPr lang="es-MX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781051" y="1029735"/>
            <a:ext cx="7886700" cy="813359"/>
          </a:xfrm>
          <a:prstGeom prst="rect">
            <a:avLst/>
          </a:prstGeom>
          <a:noFill/>
          <a:ln w="28575" cmpd="sng">
            <a:noFill/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Limitaciones</a:t>
            </a:r>
            <a:endParaRPr lang="es-E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 w="28575" cmpd="sng">
            <a:noFill/>
          </a:ln>
        </p:spPr>
        <p:txBody>
          <a:bodyPr>
            <a:normAutofit/>
          </a:bodyPr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Limitaciones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noFill/>
          <a:ln w="28575" cmpd="sng">
            <a:noFill/>
          </a:ln>
        </p:spPr>
        <p:txBody>
          <a:bodyPr/>
          <a:lstStyle/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tiene que definir muy claro los elementos que limitarán el trabajo pero que no lo obstaculizarán.</a:t>
            </a:r>
          </a:p>
          <a:p>
            <a:pPr algn="just"/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Deben de tener cuidado de no redactar características del proyecto.</a:t>
            </a:r>
          </a:p>
          <a:p>
            <a:pPr algn="just"/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Recuerden que son limitaciones del proyecto no limitaciones personales. </a:t>
            </a:r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863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sz="28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endParaRPr lang="es-CR" sz="2800" b="1" i="0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8"/>
            <a:ext cx="8229600" cy="5073429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s-ES_tradnl" sz="20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información se presentará de acuerdo a las políticas de confidencialidad y regulaciones internas de Coopevictoria R.L. lo que puede limitar el acceso a información valiosa para la realización del proyecto.</a:t>
            </a:r>
          </a:p>
          <a:p>
            <a:pPr algn="just">
              <a:buNone/>
            </a:pPr>
            <a:endParaRPr lang="es-CR" sz="20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0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tiempo para realizar el estudio</a:t>
            </a:r>
            <a:r>
              <a:rPr lang="es-CR" sz="20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R" sz="20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limitado, lo que restringe y limita el desarrollar más ampliamente una investigación en un mercado tan amplio y dinámico como el del café puro y tostado. </a:t>
            </a:r>
          </a:p>
          <a:p>
            <a:pPr algn="just"/>
            <a:endParaRPr lang="es-CR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no existir casi ninguna información de carácter secundario que complemente la investigación, se procederá a presentar una propuesta que se fundamentará principalmente en la investigación de campo que se llevará a cabo. </a:t>
            </a:r>
            <a:endParaRPr lang="es-CR" sz="20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R" sz="20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40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-20960" y="2276872"/>
            <a:ext cx="9144000" cy="1439986"/>
          </a:xfrm>
        </p:spPr>
        <p:txBody>
          <a:bodyPr/>
          <a:lstStyle/>
          <a:p>
            <a:r>
              <a:rPr lang="es-CR" sz="72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773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es-CR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Deben detallar los fines que se pretenden lograr con el desarrollo del trabajo</a:t>
            </a:r>
          </a:p>
          <a:p>
            <a:pPr algn="just">
              <a:buNone/>
            </a:pPr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dividen en:</a:t>
            </a:r>
          </a:p>
          <a:p>
            <a:pPr algn="just">
              <a:buNone/>
            </a:pPr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Objetivo General (Principal)</a:t>
            </a:r>
          </a:p>
          <a:p>
            <a:pPr lvl="1"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Objetivo General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ser congruente con el título del trabajo. </a:t>
            </a:r>
          </a:p>
          <a:p>
            <a:pPr algn="just"/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describir resumida y acertadamente </a:t>
            </a:r>
            <a:r>
              <a:rPr lang="es-CR" sz="280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qué, </a:t>
            </a:r>
            <a:r>
              <a:rPr lang="es-CR" sz="2800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cómo</a:t>
            </a:r>
            <a:r>
              <a:rPr lang="es-CR" sz="2800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y </a:t>
            </a:r>
            <a:r>
              <a:rPr lang="es-CR" sz="2800" i="0" dirty="0">
                <a:solidFill>
                  <a:srgbClr val="008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para qué </a:t>
            </a:r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la propuesta.</a:t>
            </a:r>
          </a:p>
          <a:p>
            <a:pPr algn="just"/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sz="3600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Ejemplo</a:t>
            </a:r>
            <a:endParaRPr lang="es-CR" sz="3600" i="0" dirty="0">
              <a:solidFill>
                <a:schemeClr val="accent6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Objetivo General</a:t>
            </a:r>
          </a:p>
          <a:p>
            <a:pPr marL="0" indent="0" algn="just">
              <a:buNone/>
            </a:pPr>
            <a:r>
              <a:rPr lang="es-CR" sz="280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Proponer un plan de mercadeo </a:t>
            </a:r>
            <a:r>
              <a:rPr lang="es-CR" sz="2800" i="0" dirty="0" smtClean="0">
                <a:solidFill>
                  <a:srgbClr val="98480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mediante un análisis situacional que permita identificar una ventaja competitiva</a:t>
            </a:r>
            <a:r>
              <a:rPr lang="es-CR" sz="2800" i="0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R" sz="2800" i="0" dirty="0" smtClean="0">
                <a:solidFill>
                  <a:srgbClr val="008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desarrollar de manera rentable y sostenible la marca Monte Camejo de la Cooperativa Agrícola Industrial Victoria R.L. en el mercado del café molido en el Gran Área Metropolitana </a:t>
            </a:r>
          </a:p>
          <a:p>
            <a:r>
              <a:rPr lang="es-CR" sz="2800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endParaRPr lang="es-CR" sz="28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es-CR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Deben estar organizados de lo general a lo específico.</a:t>
            </a:r>
          </a:p>
          <a:p>
            <a:pPr algn="just"/>
            <a:r>
              <a:rPr lang="es-CR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Deben contribuir al logro del objetivo principal.</a:t>
            </a:r>
          </a:p>
          <a:p>
            <a:pPr algn="just"/>
            <a:r>
              <a:rPr lang="es-CR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 alcance debe ser verificable.</a:t>
            </a:r>
          </a:p>
          <a:p>
            <a:pPr algn="just"/>
            <a:r>
              <a:rPr lang="es-CR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Deben ser congruentes con el contenido capitular y viceversa.</a:t>
            </a:r>
          </a:p>
          <a:p>
            <a:pPr algn="just"/>
            <a:r>
              <a:rPr lang="es-CR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Deben hacer referencia a la industria, al marco teórico, a la descripción y análisis del evento, así como a la propuesta y conclusiones y recomendaciones.</a:t>
            </a:r>
            <a:endParaRPr lang="es-ES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Seminario de </a:t>
            </a:r>
            <a:r>
              <a:rPr lang="es-MX" sz="40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Graduación</a:t>
            </a:r>
            <a:endParaRPr lang="es-CR" sz="40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s-MX" sz="28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Artículo 11 Reglamento </a:t>
            </a:r>
            <a:r>
              <a:rPr lang="es-MX" sz="2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TFG-UCR</a:t>
            </a:r>
            <a:endParaRPr lang="es-MX" sz="2800" b="1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entiende por Seminario de Graduación una actividad académica valorada en cuatro créditos que se ofrece a lo largo de uno a tres ciclos consecutivos como máximo, a un grupo de estudiantes no menor de tres ni mayor 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seis quienes, mediante su participación reiterada alrededor de algún problema científico o profesional, se familiarizan con las teorías y métodos de investigación propios de la disciplina y su aplicación a casos específicos </a:t>
            </a: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bajo </a:t>
            </a:r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guía del director del trabajo”</a:t>
            </a:r>
          </a:p>
          <a:p>
            <a:endParaRPr lang="es-CR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801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2"/>
            <a:ext cx="8229600" cy="5937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s-CR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Ejemplo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s-CR" sz="1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Contextualizar el desarrollo de la industria del café y su comercialización, así como presentar los aspectos conceptuales teóricos necesarios para llevar a cabo la propuesta del plan de mercadeo.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R" sz="1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R" sz="1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Describir la situación coyuntural de la Cooperativa Agrícola Industrial Victoria R.L, su estrategia de negocios y las principales características del entorno que se desarrollan dentro del mercado de café puro y molido en Costa Rica.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R" sz="1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R" sz="1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Analizar la gestión de mercadeo actual de la marca de café Monte Camejo en la cooperativa, así como su mercado potencial y su competencia a través de una investigación que permita determinar la mezcla de mercadeo más apropiada para plantear la estrategia a seguir.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R" sz="1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R" sz="1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Desarrollar una propuesta de plan de mercadeo para la marca de café molido Monte Camejo en congruencia con la realidad de la empresa. </a:t>
            </a:r>
          </a:p>
          <a:p>
            <a:pPr marL="342900" lvl="0" indent="-342900" algn="just">
              <a:buFont typeface="+mj-lt"/>
              <a:buAutoNum type="arabicPeriod"/>
            </a:pPr>
            <a:endParaRPr lang="es-CR" sz="1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es-CR" sz="1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Presentar las conclusiones y recomendaciones derivadas del resultado de la investigación.</a:t>
            </a:r>
          </a:p>
          <a:p>
            <a:pPr algn="just"/>
            <a:endParaRPr lang="es-CR" sz="1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R" sz="1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1556792"/>
            <a:ext cx="9144000" cy="2664296"/>
          </a:xfrm>
        </p:spPr>
        <p:txBody>
          <a:bodyPr/>
          <a:lstStyle/>
          <a:p>
            <a:r>
              <a:rPr lang="es-CR" sz="66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 Capitulario</a:t>
            </a:r>
            <a:endParaRPr lang="es-CR" sz="66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773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Contenido Capitulario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Guía importante para la CTFG ya que complementa la información a evaluar sobre la propuesta a tratar. </a:t>
            </a:r>
            <a:r>
              <a:rPr lang="es-ES" sz="2800" dirty="0">
                <a:solidFill>
                  <a:schemeClr val="tx2"/>
                </a:solidFill>
              </a:rPr>
              <a:t>S</a:t>
            </a:r>
            <a:r>
              <a:rPr lang="es-ES" sz="2800" dirty="0" smtClean="0">
                <a:solidFill>
                  <a:schemeClr val="tx2"/>
                </a:solidFill>
              </a:rPr>
              <a:t>e </a:t>
            </a:r>
            <a:r>
              <a:rPr lang="es-ES" sz="2800" dirty="0">
                <a:solidFill>
                  <a:schemeClr val="tx2"/>
                </a:solidFill>
              </a:rPr>
              <a:t>detallan aquellos tópicos que en un principio se van a desarrollar</a:t>
            </a:r>
            <a:r>
              <a:rPr lang="es-ES" sz="28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es-ES" sz="2800" dirty="0">
              <a:solidFill>
                <a:schemeClr val="tx2"/>
              </a:solidFill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ser congruente con los objetivos específicos y puede ser modificado a través del desarrollo del trabajo</a:t>
            </a:r>
            <a:r>
              <a:rPr lang="es-CR" sz="2800" dirty="0">
                <a:solidFill>
                  <a:schemeClr val="tx2"/>
                </a:solidFill>
              </a:rPr>
              <a:t>.</a:t>
            </a:r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 w="28575" cmpd="sng">
            <a:noFill/>
          </a:ln>
        </p:spPr>
        <p:txBody>
          <a:bodyPr/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Contenido Capitulario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noFill/>
          <a:ln w="28575" cmpd="sng">
            <a:noFill/>
          </a:ln>
        </p:spPr>
        <p:txBody>
          <a:bodyPr>
            <a:normAutofit fontScale="85000" lnSpcReduction="20000"/>
          </a:bodyPr>
          <a:lstStyle/>
          <a:p>
            <a:pPr algn="just"/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tienen que presentar en el mismo orden secuencial en que se presentan los objetivos específicos y su título debe ser congruente con lo que indica cada objetivo.</a:t>
            </a:r>
          </a:p>
          <a:p>
            <a:pPr algn="just"/>
            <a:endParaRPr lang="es-ES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Este contenido puede variar a lo largo del desarrollo del trabajo sin alejarse eso sí del tema principal.</a:t>
            </a:r>
          </a:p>
          <a:p>
            <a:pPr algn="just"/>
            <a:endParaRPr lang="es-ES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número de tópicos a tocar lo define la característica del tema y su alcance.</a:t>
            </a:r>
            <a:endParaRPr lang="es-ES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92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2"/>
            <a:ext cx="8229600" cy="6048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s-CR" b="1" i="0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Ejemplo </a:t>
            </a:r>
          </a:p>
          <a:p>
            <a:pPr marL="0" lvl="0" indent="0" algn="just">
              <a:buNone/>
            </a:pPr>
            <a:r>
              <a:rPr lang="es-CR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Capítulo 1: Contextualización de la industria y marco teórico relevante.</a:t>
            </a:r>
          </a:p>
          <a:p>
            <a:pPr marL="0" lvl="0" indent="0" algn="just">
              <a:buNone/>
            </a:pPr>
            <a:r>
              <a:rPr lang="es-C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La Industria </a:t>
            </a:r>
            <a:r>
              <a:rPr lang="es-CR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 Agrícola</a:t>
            </a:r>
          </a:p>
          <a:p>
            <a:pPr marL="800100" lvl="2" indent="0" algn="just">
              <a:buNone/>
            </a:pPr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1.1. Historia de la Industria</a:t>
            </a:r>
          </a:p>
          <a:p>
            <a:pPr marL="800100" lvl="2" indent="0" algn="just">
              <a:buNone/>
            </a:pPr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Principales fabricantes</a:t>
            </a:r>
          </a:p>
          <a:p>
            <a:pPr marL="800100" lvl="2" indent="0" algn="just">
              <a:buNone/>
            </a:pPr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1.3. Tipos de Equipo Agrícola</a:t>
            </a:r>
          </a:p>
          <a:p>
            <a:pPr marL="800100" lvl="2" indent="0" algn="just">
              <a:buNone/>
            </a:pPr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1.4. Tendencia de la Industria</a:t>
            </a:r>
          </a:p>
          <a:p>
            <a:pPr marL="800100" lvl="2" indent="0" algn="just">
              <a:buNone/>
            </a:pPr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1.5. La Industria Agrícola en Costa Rica</a:t>
            </a:r>
          </a:p>
          <a:p>
            <a:pPr marL="0" indent="0" algn="just">
              <a:buNone/>
            </a:pPr>
            <a:r>
              <a:rPr lang="es-CR" sz="1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Marco Teórico relevante</a:t>
            </a:r>
          </a:p>
          <a:p>
            <a:pPr marL="0" indent="0" algn="just">
              <a:buNone/>
            </a:pPr>
            <a:r>
              <a:rPr lang="es-CR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2.1. Definición </a:t>
            </a:r>
            <a:r>
              <a:rPr lang="es-C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estrategia empresarial</a:t>
            </a:r>
          </a:p>
          <a:p>
            <a:pPr marL="0" indent="0" algn="just">
              <a:buNone/>
            </a:pPr>
            <a:r>
              <a:rPr lang="es-CR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2.1.1. Planeación </a:t>
            </a:r>
            <a:r>
              <a:rPr lang="es-C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estratégica</a:t>
            </a:r>
          </a:p>
          <a:p>
            <a:pPr lvl="2" algn="just"/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Visión </a:t>
            </a:r>
          </a:p>
          <a:p>
            <a:pPr lvl="2" algn="just"/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Misión</a:t>
            </a:r>
          </a:p>
          <a:p>
            <a:pPr lvl="2" algn="just"/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marL="0" indent="0" algn="just">
              <a:buNone/>
            </a:pPr>
            <a:r>
              <a:rPr lang="es-CR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2.1.2. Cuadro </a:t>
            </a:r>
            <a:r>
              <a:rPr lang="es-CR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Mando Integral</a:t>
            </a:r>
          </a:p>
          <a:p>
            <a:pPr lvl="2" algn="just"/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Perspectiva Financiera</a:t>
            </a:r>
          </a:p>
          <a:p>
            <a:pPr lvl="2" algn="just"/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Perspectiva Clientes</a:t>
            </a:r>
          </a:p>
          <a:p>
            <a:pPr lvl="2" algn="just"/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Perspectiva Procesos</a:t>
            </a:r>
          </a:p>
          <a:p>
            <a:pPr lvl="2" algn="just"/>
            <a:r>
              <a:rPr lang="es-CR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Perspectiva Aprendizaje y Crecimiento</a:t>
            </a:r>
          </a:p>
          <a:p>
            <a:pPr algn="just"/>
            <a:endParaRPr lang="es-CR" sz="1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R" sz="1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3158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2132856"/>
            <a:ext cx="9144000" cy="1511994"/>
          </a:xfrm>
        </p:spPr>
        <p:txBody>
          <a:bodyPr/>
          <a:lstStyle/>
          <a:p>
            <a:r>
              <a:rPr lang="es-CR" sz="66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Perspectivas Teóricas</a:t>
            </a:r>
            <a:endParaRPr lang="es-CR" sz="66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773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 w="28575" cmpd="sng">
            <a:noFill/>
          </a:ln>
        </p:spPr>
        <p:txBody>
          <a:bodyPr/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Perspectivas Teóricas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1" y="1844824"/>
            <a:ext cx="7886700" cy="4351338"/>
          </a:xfrm>
          <a:noFill/>
          <a:ln w="28575" cmpd="sng">
            <a:noFill/>
          </a:ln>
        </p:spPr>
        <p:txBody>
          <a:bodyPr>
            <a:normAutofit/>
          </a:bodyPr>
          <a:lstStyle/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Representa una recapitulación de aquellos elementos de la literatura correspondiente que el estudiante desarrollará a lo largo del trabajo.</a:t>
            </a:r>
          </a:p>
          <a:p>
            <a:pPr algn="just"/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 una síntesis de temas técnico-teórico que se deben aclarar y relacionar con el proyecto especialmente para lectores que desconocen sobre el tema.</a:t>
            </a:r>
          </a:p>
        </p:txBody>
      </p:sp>
    </p:spTree>
    <p:extLst>
      <p:ext uri="{BB962C8B-B14F-4D97-AF65-F5344CB8AC3E}">
        <p14:creationId xmlns:p14="http://schemas.microsoft.com/office/powerpoint/2010/main" val="1837449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 w="28575" cmpd="sng">
            <a:noFill/>
          </a:ln>
        </p:spPr>
        <p:txBody>
          <a:bodyPr/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Perspectivas Teóricas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1" y="1844824"/>
            <a:ext cx="7886700" cy="4351338"/>
          </a:xfrm>
          <a:noFill/>
          <a:ln w="28575" cmpd="sng">
            <a:noFill/>
          </a:ln>
        </p:spPr>
        <p:txBody>
          <a:bodyPr>
            <a:normAutofit/>
          </a:bodyPr>
          <a:lstStyle/>
          <a:p>
            <a:pPr algn="just"/>
            <a:r>
              <a:rPr lang="es-ES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Este apartado debe comenzar con un párrafo introductorio que ubique al lector sobre la importancia de describir el aspecto teórico del trabajo.</a:t>
            </a:r>
          </a:p>
          <a:p>
            <a:pPr algn="just"/>
            <a:endParaRPr lang="es-ES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Ojo: no es la descripción de un glosario de términos ni </a:t>
            </a:r>
            <a:r>
              <a:rPr lang="es-CR" sz="28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definiciones exactas relativas al tema</a:t>
            </a:r>
            <a:r>
              <a:rPr lang="es-ES" sz="2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800" b="1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7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1772816"/>
            <a:ext cx="9144000" cy="2448272"/>
          </a:xfrm>
        </p:spPr>
        <p:txBody>
          <a:bodyPr/>
          <a:lstStyle/>
          <a:p>
            <a:r>
              <a:rPr lang="es-CR" sz="66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 de la investigación</a:t>
            </a:r>
            <a:endParaRPr lang="es-CR" sz="66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773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Metodología de la Investigación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indicar una descripción de las distintas etapas que el estudiante desarrollará en la investigación del proyecto así como sus fuentes.</a:t>
            </a:r>
          </a:p>
          <a:p>
            <a:pPr algn="just"/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incluir desde el planeamiento de la investigación hasta la presentación del informe final (recopilación, análisis, tabulación)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Propósito fundamental</a:t>
            </a:r>
            <a:endParaRPr lang="es-CR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Utilizar conocimientos y experiencias, producto de la carrera, en la identificación, análisis y proposición de soluciones a problemas relevantes y concretos</a:t>
            </a:r>
          </a:p>
          <a:p>
            <a:pPr algn="just"/>
            <a:endParaRPr lang="es-MX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Emplear métodos y técnicas de estudio e investigación propios de su disciplina</a:t>
            </a:r>
          </a:p>
          <a:p>
            <a:pPr algn="just"/>
            <a:endParaRPr lang="es-MX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Demostrar capacidad y madurez intelectual, al igual que creatividad científica y profesional dentro del campo estudiado</a:t>
            </a:r>
            <a:r>
              <a:rPr lang="es-MX" sz="22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CR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597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Metodología de la Investigación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Puede ser investigación por observación, experimento o por encuestas</a:t>
            </a:r>
          </a:p>
          <a:p>
            <a:pPr algn="just"/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</a:t>
            </a:r>
            <a:r>
              <a:rPr lang="es-CR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indicar las técnicas, procedimientos y herramientas utilizadas para la recolección de la información. </a:t>
            </a:r>
          </a:p>
          <a:p>
            <a:pPr algn="just"/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6821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Tipos de fuentes de información</a:t>
            </a:r>
            <a:b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R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sz="30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Fuentes primarias:</a:t>
            </a:r>
          </a:p>
          <a:p>
            <a:pPr algn="just"/>
            <a:r>
              <a:rPr lang="es-ES" sz="22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Proporcionan información de primera mano. Son altamente especializadas.  </a:t>
            </a:r>
          </a:p>
          <a:p>
            <a:pPr algn="just"/>
            <a:endParaRPr lang="es-ES" sz="22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Fuentes secundarias:</a:t>
            </a:r>
          </a:p>
          <a:p>
            <a:pPr algn="just"/>
            <a:r>
              <a:rPr lang="es-ES" sz="22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 compilaciones, resúmenes y listados de referencias publicadas en un área del conocimiento. </a:t>
            </a:r>
          </a:p>
          <a:p>
            <a:pPr marL="0" indent="0" algn="just">
              <a:buNone/>
            </a:pPr>
            <a:endParaRPr lang="es-ES" sz="22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50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1988840"/>
            <a:ext cx="9144000" cy="1656010"/>
          </a:xfrm>
        </p:spPr>
        <p:txBody>
          <a:bodyPr/>
          <a:lstStyle/>
          <a:p>
            <a:r>
              <a:rPr lang="es-CR" sz="72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endParaRPr lang="es-CR" sz="72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773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CR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Bibliografía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Incluye todo el material consultado para llevar a cabo la investigación.</a:t>
            </a:r>
          </a:p>
          <a:p>
            <a:pPr algn="just">
              <a:buNone/>
            </a:pPr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presentarse en orden alfabético y separadas por fuente.</a:t>
            </a:r>
          </a:p>
          <a:p>
            <a:pPr algn="just"/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deben presentar bajo la norma de los métodos convencionales como APA por ejemplo.</a:t>
            </a:r>
          </a:p>
          <a:p>
            <a:pPr algn="just"/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Bibliografía </a:t>
            </a:r>
            <a:b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R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1" y="1700808"/>
            <a:ext cx="7886700" cy="460851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hace referencia a todo el material documental, en formato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físico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electrónico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 de otra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índole,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consultado para llevar a cabo la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investigación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 debe ser presentado en el formato propuesto por la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endParaRPr lang="es-ES" sz="1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ES" sz="1800" b="1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1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Libros </a:t>
            </a:r>
          </a:p>
          <a:p>
            <a:pPr marL="0" indent="0" algn="ctr">
              <a:buNone/>
            </a:pPr>
            <a:r>
              <a:rPr lang="es-ES" sz="1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Periódicos </a:t>
            </a:r>
          </a:p>
          <a:p>
            <a:pPr marL="0" indent="0" algn="ctr">
              <a:buNone/>
            </a:pPr>
            <a:r>
              <a:rPr lang="es-ES" sz="1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Revistas Científicas </a:t>
            </a:r>
          </a:p>
          <a:p>
            <a:pPr marL="0" indent="0" algn="ctr">
              <a:buNone/>
            </a:pPr>
            <a:r>
              <a:rPr lang="es-ES" sz="1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TFG </a:t>
            </a:r>
          </a:p>
          <a:p>
            <a:pPr marL="0" indent="0" algn="ctr">
              <a:buNone/>
            </a:pPr>
            <a:r>
              <a:rPr lang="es-ES" sz="1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Diccionarios </a:t>
            </a:r>
          </a:p>
          <a:p>
            <a:pPr marL="0" indent="0" algn="ctr">
              <a:buNone/>
            </a:pPr>
            <a:r>
              <a:rPr lang="es-ES" sz="1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Entrevistas</a:t>
            </a:r>
            <a:r>
              <a:rPr lang="es-ES" sz="18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18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Documentos </a:t>
            </a:r>
            <a:r>
              <a:rPr lang="es-ES" sz="18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1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</a:p>
          <a:p>
            <a:pPr marL="0" indent="0" algn="ctr">
              <a:buNone/>
            </a:pPr>
            <a:r>
              <a:rPr lang="es-ES" sz="18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Entre </a:t>
            </a:r>
            <a:r>
              <a:rPr lang="es-ES" sz="18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otros. </a:t>
            </a:r>
            <a:endParaRPr lang="es-ES" sz="1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483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1772816"/>
            <a:ext cx="9144000" cy="1872034"/>
          </a:xfrm>
        </p:spPr>
        <p:txBody>
          <a:bodyPr/>
          <a:lstStyle/>
          <a:p>
            <a:r>
              <a:rPr lang="es-CR" sz="72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Cronograma</a:t>
            </a:r>
            <a:endParaRPr lang="es-CR" sz="72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773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Cronograma</a:t>
            </a:r>
            <a:endParaRPr lang="es-ES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Indica el conjunto de actividades necesarias que se tienen que cumplir en cada etapa del desarrollo del trabajo. Deben establecerse en estricto orden y coherencia con los objetivos específicos</a:t>
            </a:r>
          </a:p>
          <a:p>
            <a:pPr algn="just"/>
            <a:endParaRPr lang="es-CR" sz="28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Deben incluir el tiempo en semanas o meses para llevarse a cabo. Debe reflejar el apoyo del Comité Asesor.</a:t>
            </a:r>
            <a:endParaRPr lang="es-ES" sz="28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3"/>
          </p:nvPr>
        </p:nvSpPr>
        <p:spPr>
          <a:xfrm>
            <a:off x="0" y="1916832"/>
            <a:ext cx="9144000" cy="1728018"/>
          </a:xfrm>
        </p:spPr>
        <p:txBody>
          <a:bodyPr/>
          <a:lstStyle/>
          <a:p>
            <a:r>
              <a:rPr lang="es-CR" sz="7200" b="1" i="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Anexos</a:t>
            </a:r>
            <a:endParaRPr lang="es-CR" sz="7200" b="1" i="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773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36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6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6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incluyen los documentos o materiales afines a los planteamientos incluidos en el cuerpo principal del trabajo. </a:t>
            </a:r>
            <a:endParaRPr lang="es-ES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Sirven para complementar o ampliar alguna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información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 aparece en el cuerpo de la propuesta. </a:t>
            </a:r>
          </a:p>
          <a:p>
            <a:pPr algn="just"/>
            <a:endParaRPr lang="es-ES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crédito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 rigurosidad a la propuesta. </a:t>
            </a:r>
          </a:p>
          <a:p>
            <a:pPr algn="just"/>
            <a:endParaRPr lang="es-ES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599256" y="701080"/>
            <a:ext cx="8229600" cy="61206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dirty="0" smtClean="0">
                <a:solidFill>
                  <a:schemeClr val="tx2"/>
                </a:solidFill>
              </a:rPr>
              <a:t>Anexos</a:t>
            </a:r>
            <a:endParaRPr lang="es-E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812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36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6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6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6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1" y="1844824"/>
            <a:ext cx="7886700" cy="435133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s-ES" sz="2800" dirty="0" smtClean="0">
                <a:solidFill>
                  <a:schemeClr val="tx2"/>
                </a:solidFill>
              </a:rPr>
              <a:t>En </a:t>
            </a:r>
            <a:r>
              <a:rPr lang="es-ES" sz="2800" dirty="0">
                <a:solidFill>
                  <a:schemeClr val="tx2"/>
                </a:solidFill>
              </a:rPr>
              <a:t>el documento impreso del anteproyecto que se entrega a revisión, </a:t>
            </a:r>
            <a:r>
              <a:rPr lang="es-ES" sz="2800" dirty="0" smtClean="0">
                <a:solidFill>
                  <a:schemeClr val="tx2"/>
                </a:solidFill>
              </a:rPr>
              <a:t>debe </a:t>
            </a:r>
            <a:r>
              <a:rPr lang="es-ES" sz="2800" dirty="0">
                <a:solidFill>
                  <a:schemeClr val="tx2"/>
                </a:solidFill>
              </a:rPr>
              <a:t>incluirse </a:t>
            </a:r>
            <a:r>
              <a:rPr lang="es-ES" sz="2800" b="1" dirty="0">
                <a:solidFill>
                  <a:schemeClr val="tx2"/>
                </a:solidFill>
              </a:rPr>
              <a:t>copia de los expedientes académicos</a:t>
            </a:r>
            <a:r>
              <a:rPr lang="es-ES" sz="2800" dirty="0">
                <a:solidFill>
                  <a:schemeClr val="tx2"/>
                </a:solidFill>
              </a:rPr>
              <a:t> de cada uno de los estudiantes (emitida por la Oficina de Registro</a:t>
            </a:r>
            <a:r>
              <a:rPr lang="es-ES" sz="2800" dirty="0" smtClean="0">
                <a:solidFill>
                  <a:schemeClr val="tx2"/>
                </a:solidFill>
              </a:rPr>
              <a:t>). </a:t>
            </a:r>
            <a:r>
              <a:rPr lang="es-ES" sz="2800" b="1" dirty="0" smtClean="0">
                <a:solidFill>
                  <a:schemeClr val="tx2"/>
                </a:solidFill>
              </a:rPr>
              <a:t>OBLIGATORIO.</a:t>
            </a:r>
            <a:endParaRPr lang="es-ES" sz="2800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s-ES" sz="2800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599256" y="701080"/>
            <a:ext cx="8229600" cy="61206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dk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dirty="0" smtClean="0">
                <a:solidFill>
                  <a:schemeClr val="tx2"/>
                </a:solidFill>
              </a:rPr>
              <a:t>Anexos</a:t>
            </a:r>
            <a:endParaRPr lang="es-E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502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Etapas o fases de un TFG</a:t>
            </a:r>
            <a:endParaRPr lang="es-CR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Selección de un tema apropiado, relevante y concreto.</a:t>
            </a:r>
          </a:p>
          <a:p>
            <a:pPr algn="just"/>
            <a:endParaRPr lang="es-MX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Descripción del evento, realización de investigaciones, el diseño o proposición de soluciones, la ejecución de acciones, o la combinación de estas actividades, en relación con dicho tema.</a:t>
            </a:r>
          </a:p>
          <a:p>
            <a:pPr algn="just"/>
            <a:endParaRPr lang="es-MX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Redacción de un documento escrito donde se describe todo lo que ha sido el TFG.      </a:t>
            </a:r>
            <a:endParaRPr lang="es-CR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1" y="1268760"/>
            <a:ext cx="7886700" cy="49082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s-CR" b="1" dirty="0" smtClean="0">
                <a:solidFill>
                  <a:schemeClr val="tx2"/>
                </a:solidFill>
              </a:rPr>
              <a:t>Rebeca Rojas: 2511-9192</a:t>
            </a:r>
          </a:p>
          <a:p>
            <a:pPr marL="0" indent="0" algn="ctr">
              <a:buNone/>
            </a:pPr>
            <a:r>
              <a:rPr lang="es-CR" b="1" dirty="0" smtClean="0">
                <a:hlinkClick r:id="rId3"/>
              </a:rPr>
              <a:t>rebeca.rojas@ucr.ac.cr</a:t>
            </a:r>
            <a:r>
              <a:rPr lang="es-CR" b="1" dirty="0" smtClean="0"/>
              <a:t> </a:t>
            </a:r>
          </a:p>
          <a:p>
            <a:pPr marL="0" indent="0" algn="ctr">
              <a:buNone/>
            </a:pPr>
            <a:endParaRPr lang="es-CR" b="1" i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CR" b="1" dirty="0" smtClean="0">
                <a:solidFill>
                  <a:schemeClr val="tx2"/>
                </a:solidFill>
              </a:rPr>
              <a:t>Roque Rodríguez: 8841-3232</a:t>
            </a:r>
          </a:p>
          <a:p>
            <a:pPr marL="0" indent="0" algn="ctr">
              <a:buNone/>
            </a:pPr>
            <a:r>
              <a:rPr lang="es-CR" b="1" dirty="0" smtClean="0"/>
              <a:t>roquerodriguez@yahoo.com</a:t>
            </a:r>
            <a:endParaRPr lang="es-CR" b="1" dirty="0"/>
          </a:p>
          <a:p>
            <a:pPr marL="0" indent="0" algn="ctr">
              <a:buNone/>
            </a:pPr>
            <a:endParaRPr lang="es-CR" b="1" i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CR" b="1" dirty="0" smtClean="0">
                <a:solidFill>
                  <a:schemeClr val="tx2"/>
                </a:solidFill>
              </a:rPr>
              <a:t>Comisión TFG:</a:t>
            </a:r>
            <a:r>
              <a:rPr lang="es-CR" b="1" dirty="0" smtClean="0"/>
              <a:t> </a:t>
            </a:r>
            <a:r>
              <a:rPr lang="es-CR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ctfg.ean@ucr.ac.cr</a:t>
            </a:r>
            <a:r>
              <a:rPr lang="es-CR" b="1" i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0" y="332656"/>
            <a:ext cx="9144000" cy="1944216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es-ES" sz="9600" dirty="0" smtClean="0">
                <a:solidFill>
                  <a:srgbClr val="FF6600"/>
                </a:solidFill>
              </a:rPr>
              <a:t>SUERTE</a:t>
            </a:r>
            <a:endParaRPr lang="es-ES" sz="9600" dirty="0">
              <a:solidFill>
                <a:srgbClr val="FF6600"/>
              </a:solidFill>
            </a:endParaRPr>
          </a:p>
        </p:txBody>
      </p:sp>
      <p:pic>
        <p:nvPicPr>
          <p:cNvPr id="4" name="Imagen 3" descr="diplom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92896"/>
            <a:ext cx="6849679" cy="376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0959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hidden="1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es-MX" i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Brenes</a:t>
            </a:r>
            <a:endParaRPr lang="es-CR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-6858">
              <a:buNone/>
            </a:pPr>
            <a:r>
              <a:rPr lang="es-MX" sz="28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Consta de 5 capítulos: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Contextualización de la industria y marco teórico relevante.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Descripción de la actividad, situación o evento y su entorno.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Análisis de la actividad (Trabajo de campo)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Propuesta </a:t>
            </a:r>
          </a:p>
          <a:p>
            <a:pPr marL="850392" lvl="1" indent="-457200" algn="just">
              <a:buFont typeface="+mj-lt"/>
              <a:buAutoNum type="arabicPeriod"/>
            </a:pPr>
            <a:r>
              <a:rPr lang="es-MX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Conclusiones y recomendaciones</a:t>
            </a:r>
            <a:endParaRPr lang="es-CR" sz="24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81051" y="1029735"/>
            <a:ext cx="7886700" cy="8133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 de TFG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Comité Asesor del TFG </a:t>
            </a:r>
            <a:endParaRPr lang="es-CR" sz="3600" i="0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estar compuesto por </a:t>
            </a:r>
            <a:r>
              <a:rPr lang="es-ES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(</a:t>
            </a:r>
            <a:r>
              <a:rPr lang="es-ES" sz="24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s-ES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director (</a:t>
            </a:r>
            <a:r>
              <a:rPr lang="es-ES" sz="24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s-ES" sz="2400" b="1" dirty="0">
                <a:solidFill>
                  <a:schemeClr val="tx2"/>
                </a:solidFill>
              </a:rPr>
              <a:t>[</a:t>
            </a:r>
            <a:r>
              <a:rPr lang="es-ES" sz="2400" b="1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tutor(a)] </a:t>
            </a:r>
            <a:r>
              <a:rPr lang="es-ES" sz="2400" b="1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 dos lectores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ellos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deberán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ser, por lo menos, Licenciados de la Universidad de Costa Rica y estar en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Régimen Académico. </a:t>
            </a:r>
          </a:p>
          <a:p>
            <a:pPr algn="just"/>
            <a:endParaRPr lang="es-ES" sz="2400" i="0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casos justificados el Director de la Escuela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podrá́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levantar el segundo requisito, siempre y cuando estas personas cuenten con los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méritos académicos </a:t>
            </a:r>
            <a:r>
              <a:rPr lang="es-ES" sz="2400" i="0" dirty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necesarios para dirigir un proyecto de </a:t>
            </a:r>
            <a:r>
              <a:rPr lang="es-ES" sz="2400" i="0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investigación. </a:t>
            </a:r>
          </a:p>
        </p:txBody>
      </p:sp>
    </p:spTree>
    <p:extLst>
      <p:ext uri="{BB962C8B-B14F-4D97-AF65-F5344CB8AC3E}">
        <p14:creationId xmlns:p14="http://schemas.microsoft.com/office/powerpoint/2010/main" val="3082846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</TotalTime>
  <Words>3156</Words>
  <Application>Microsoft Office PowerPoint</Application>
  <PresentationFormat>Presentación en pantalla (4:3)</PresentationFormat>
  <Paragraphs>391</Paragraphs>
  <Slides>71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71</vt:i4>
      </vt:variant>
    </vt:vector>
  </HeadingPairs>
  <TitlesOfParts>
    <vt:vector size="78" baseType="lpstr">
      <vt:lpstr>Arial</vt:lpstr>
      <vt:lpstr>Avenir LT Std 55 Roman</vt:lpstr>
      <vt:lpstr>Avenir LT Std 65 Medium</vt:lpstr>
      <vt:lpstr>Calibri</vt:lpstr>
      <vt:lpstr>Times New Roman</vt:lpstr>
      <vt:lpstr>Wingdings</vt:lpstr>
      <vt:lpstr>2_Tema de Office</vt:lpstr>
      <vt:lpstr>Presentación de PowerPoint</vt:lpstr>
      <vt:lpstr>Trabajo Final de Graduación</vt:lpstr>
      <vt:lpstr>Modalidades TFG (Reglamento)</vt:lpstr>
      <vt:lpstr>Seminario de Graduación</vt:lpstr>
      <vt:lpstr>Seminario de Graduación</vt:lpstr>
      <vt:lpstr>Propósito fundamental</vt:lpstr>
      <vt:lpstr>Etapas o fases de un TFG</vt:lpstr>
      <vt:lpstr>Brenes</vt:lpstr>
      <vt:lpstr>Comité Asesor del TFG </vt:lpstr>
      <vt:lpstr>Comité Asesor del TFG </vt:lpstr>
      <vt:lpstr>Presentación de PowerPoint</vt:lpstr>
      <vt:lpstr>Conformación y Función</vt:lpstr>
      <vt:lpstr>Conformación 2019</vt:lpstr>
      <vt:lpstr>Resoluciones – Comisión TFG</vt:lpstr>
      <vt:lpstr>Presentación de PowerPoint</vt:lpstr>
      <vt:lpstr>¿Cuando se presenta el anteproyecto?</vt:lpstr>
      <vt:lpstr>¿Cuando se puede matricular el Seminario de Graduación?  </vt:lpstr>
      <vt:lpstr>¿Qué temas se permiten?</vt:lpstr>
      <vt:lpstr>¿Se permiten estudios de factibilidad?</vt:lpstr>
      <vt:lpstr>¿Qué tan grande debe ser la empresa para desarrollar un TFG?</vt:lpstr>
      <vt:lpstr>Presentación de PowerPoint</vt:lpstr>
      <vt:lpstr>Presentación de PowerPoint</vt:lpstr>
      <vt:lpstr>Presentación de PowerPoint</vt:lpstr>
      <vt:lpstr>Zubizarreta</vt:lpstr>
      <vt:lpstr>Muñoz</vt:lpstr>
      <vt:lpstr>Análisis del tema elegido</vt:lpstr>
      <vt:lpstr>Características de los temas</vt:lpstr>
      <vt:lpstr>Presentación de PowerPoint</vt:lpstr>
      <vt:lpstr>Duncan et al</vt:lpstr>
      <vt:lpstr>Duncan et al</vt:lpstr>
      <vt:lpstr>Schmelkes</vt:lpstr>
      <vt:lpstr>Ejemplo</vt:lpstr>
      <vt:lpstr>Presentación de PowerPoint</vt:lpstr>
      <vt:lpstr>Elizondo</vt:lpstr>
      <vt:lpstr>Introducción </vt:lpstr>
      <vt:lpstr>Justificación</vt:lpstr>
      <vt:lpstr>Justificación</vt:lpstr>
      <vt:lpstr>Presentación de PowerPoint</vt:lpstr>
      <vt:lpstr>Alcances </vt:lpstr>
      <vt:lpstr>Presentación de PowerPoint</vt:lpstr>
      <vt:lpstr>Presentación de PowerPoint</vt:lpstr>
      <vt:lpstr>Bernal</vt:lpstr>
      <vt:lpstr>Limitaciones</vt:lpstr>
      <vt:lpstr>Ejemplo</vt:lpstr>
      <vt:lpstr>Presentación de PowerPoint</vt:lpstr>
      <vt:lpstr>Objetivos</vt:lpstr>
      <vt:lpstr>Objetivo General</vt:lpstr>
      <vt:lpstr>Ejemplo</vt:lpstr>
      <vt:lpstr>Objetivos Específicos</vt:lpstr>
      <vt:lpstr>Presentación de PowerPoint</vt:lpstr>
      <vt:lpstr>Presentación de PowerPoint</vt:lpstr>
      <vt:lpstr>Contenido Capitulario</vt:lpstr>
      <vt:lpstr>Contenido Capitulario</vt:lpstr>
      <vt:lpstr>Presentación de PowerPoint</vt:lpstr>
      <vt:lpstr>Presentación de PowerPoint</vt:lpstr>
      <vt:lpstr>Perspectivas Teóricas</vt:lpstr>
      <vt:lpstr>Perspectivas Teóricas</vt:lpstr>
      <vt:lpstr>Presentación de PowerPoint</vt:lpstr>
      <vt:lpstr>Metodología de la Investigación</vt:lpstr>
      <vt:lpstr>Metodología de la Investigación</vt:lpstr>
      <vt:lpstr>Tipos de fuentes de información </vt:lpstr>
      <vt:lpstr>Presentación de PowerPoint</vt:lpstr>
      <vt:lpstr>Bibliografía</vt:lpstr>
      <vt:lpstr>Bibliografía  </vt:lpstr>
      <vt:lpstr>Presentación de PowerPoint</vt:lpstr>
      <vt:lpstr>Cronograma</vt:lpstr>
      <vt:lpstr>Presentación de PowerPoint</vt:lpstr>
      <vt:lpstr>  </vt:lpstr>
      <vt:lpstr>  </vt:lpstr>
      <vt:lpstr>Presentación de PowerPoint</vt:lpstr>
      <vt:lpstr>Presentación de PowerPoint</vt:lpstr>
    </vt:vector>
  </TitlesOfParts>
  <Company>Personal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para la elaboración del anteproyecto final de graduación</dc:title>
  <dc:creator>Roque</dc:creator>
  <cp:lastModifiedBy>Rebeca</cp:lastModifiedBy>
  <cp:revision>197</cp:revision>
  <dcterms:created xsi:type="dcterms:W3CDTF">2009-08-13T23:34:08Z</dcterms:created>
  <dcterms:modified xsi:type="dcterms:W3CDTF">2019-05-10T22:15:23Z</dcterms:modified>
</cp:coreProperties>
</file>